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60" r:id="rId3"/>
    <p:sldId id="263" r:id="rId4"/>
    <p:sldId id="320" r:id="rId5"/>
    <p:sldId id="321" r:id="rId6"/>
    <p:sldId id="322" r:id="rId7"/>
    <p:sldId id="323" r:id="rId8"/>
    <p:sldId id="324" r:id="rId9"/>
    <p:sldId id="325" r:id="rId10"/>
    <p:sldId id="326" r:id="rId11"/>
    <p:sldId id="327" r:id="rId12"/>
    <p:sldId id="328" r:id="rId13"/>
    <p:sldId id="329" r:id="rId14"/>
    <p:sldId id="330" r:id="rId15"/>
    <p:sldId id="319" r:id="rId16"/>
    <p:sldId id="302" r:id="rId17"/>
    <p:sldId id="305" r:id="rId18"/>
    <p:sldId id="306" r:id="rId19"/>
    <p:sldId id="331" r:id="rId20"/>
    <p:sldId id="307" r:id="rId21"/>
  </p:sldIdLst>
  <p:sldSz cx="5854700" cy="3295650"/>
  <p:notesSz cx="5854700" cy="32956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B6823"/>
    <a:srgbClr val="C573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20" d="100"/>
          <a:sy n="220" d="100"/>
        </p:scale>
        <p:origin x="750" y="16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234" d="100"/>
          <a:sy n="234" d="100"/>
        </p:scale>
        <p:origin x="1410" y="18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536825" cy="1651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316288" y="0"/>
            <a:ext cx="2536825" cy="1651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7ED7CA-D552-4B54-93CD-25E5984B8E5F}" type="datetimeFigureOut">
              <a:rPr lang="ru-RU" smtClean="0"/>
              <a:t>27.11.2024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3130550"/>
            <a:ext cx="2536825" cy="1651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316288" y="3130550"/>
            <a:ext cx="2536825" cy="1651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995D1F-256B-4EC5-8EF0-60C2E1088E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63367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536825" cy="1651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316288" y="0"/>
            <a:ext cx="2536825" cy="1651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A62FC7-ED4D-41AA-94B9-828A37F3CE92}" type="datetimeFigureOut">
              <a:rPr lang="ru-RU" smtClean="0"/>
              <a:t>27.11.2024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30388" y="247650"/>
            <a:ext cx="2193925" cy="1235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85788" y="1565275"/>
            <a:ext cx="4683125" cy="14827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130550"/>
            <a:ext cx="2536825" cy="1651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316288" y="3130550"/>
            <a:ext cx="2536825" cy="1651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A80E8A-E452-42C4-B52D-967DB363C1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1258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A80E8A-E452-42C4-B52D-967DB363C1FE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68153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A80E8A-E452-42C4-B52D-967DB363C1FE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93997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A80E8A-E452-42C4-B52D-967DB363C1FE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89431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A80E8A-E452-42C4-B52D-967DB363C1FE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81569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A80E8A-E452-42C4-B52D-967DB363C1FE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15247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A80E8A-E452-42C4-B52D-967DB363C1FE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04862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b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A80E8A-E452-42C4-B52D-967DB363C1FE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20197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A80E8A-E452-42C4-B52D-967DB363C1FE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07489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A80E8A-E452-42C4-B52D-967DB363C1FE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70664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A80E8A-E452-42C4-B52D-967DB363C1FE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55506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737387"/>
            <a:ext cx="5852159" cy="23100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737938"/>
            <a:ext cx="5852160" cy="2310130"/>
          </a:xfrm>
          <a:custGeom>
            <a:avLst/>
            <a:gdLst/>
            <a:ahLst/>
            <a:cxnLst/>
            <a:rect l="l" t="t" r="r" b="b"/>
            <a:pathLst>
              <a:path w="5852160" h="2310130">
                <a:moveTo>
                  <a:pt x="5851969" y="0"/>
                </a:moveTo>
                <a:lnTo>
                  <a:pt x="0" y="0"/>
                </a:lnTo>
                <a:lnTo>
                  <a:pt x="190" y="2310062"/>
                </a:lnTo>
                <a:lnTo>
                  <a:pt x="5852160" y="2310062"/>
                </a:lnTo>
                <a:lnTo>
                  <a:pt x="5851969" y="0"/>
                </a:lnTo>
                <a:close/>
              </a:path>
            </a:pathLst>
          </a:custGeom>
          <a:solidFill>
            <a:srgbClr val="316E8F">
              <a:alpha val="7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33196" y="224454"/>
            <a:ext cx="5388307" cy="3295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rgbClr val="2F6E9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78205" y="1845564"/>
            <a:ext cx="4098290" cy="8239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2F6E9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4E4E4D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2F6E9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92735" y="757999"/>
            <a:ext cx="2546794" cy="21751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015170" y="757999"/>
            <a:ext cx="2546794" cy="21751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11/27/2024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2F6E9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11/27/2024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11/27/2024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33159" y="225670"/>
            <a:ext cx="5388381" cy="4095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rgbClr val="2F6E9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31066" y="1269601"/>
            <a:ext cx="5354320" cy="1510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4E4E4D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90598" y="3064954"/>
            <a:ext cx="1873504" cy="16478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92735" y="3064954"/>
            <a:ext cx="1346581" cy="16478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215384" y="3064954"/>
            <a:ext cx="1346581" cy="16478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g"/><Relationship Id="rId4" Type="http://schemas.openxmlformats.org/officeDocument/2006/relationships/image" Target="../media/image13.jp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7" Type="http://schemas.openxmlformats.org/officeDocument/2006/relationships/image" Target="../media/image20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jpeg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Relationship Id="rId5" Type="http://schemas.openxmlformats.org/officeDocument/2006/relationships/hyperlink" Target="http://www.lengu.ru/" TargetMode="External"/><Relationship Id="rId4" Type="http://schemas.openxmlformats.org/officeDocument/2006/relationships/hyperlink" Target="mailto:pushkin@lengu.ru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327899"/>
            <a:ext cx="5852159" cy="14762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352211" y="658148"/>
            <a:ext cx="3260901" cy="19781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373134" y="939344"/>
            <a:ext cx="3240590" cy="13079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076696" y="163021"/>
            <a:ext cx="3552190" cy="363855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808990" marR="5080" indent="-796925">
              <a:lnSpc>
                <a:spcPct val="101699"/>
              </a:lnSpc>
              <a:spcBef>
                <a:spcPts val="75"/>
              </a:spcBef>
            </a:pPr>
            <a:r>
              <a:rPr sz="1100" b="0" spc="-15" dirty="0">
                <a:solidFill>
                  <a:srgbClr val="D9843F"/>
                </a:solidFill>
                <a:latin typeface="Calibri Light"/>
                <a:cs typeface="Calibri Light"/>
              </a:rPr>
              <a:t>Государственное </a:t>
            </a:r>
            <a:r>
              <a:rPr sz="1100" b="0" spc="-5" dirty="0">
                <a:solidFill>
                  <a:srgbClr val="D9843F"/>
                </a:solidFill>
                <a:latin typeface="Calibri Light"/>
                <a:cs typeface="Calibri Light"/>
              </a:rPr>
              <a:t>автономное образовательное учреждение  высшего </a:t>
            </a:r>
            <a:r>
              <a:rPr sz="1100" b="0" dirty="0">
                <a:solidFill>
                  <a:srgbClr val="D9843F"/>
                </a:solidFill>
                <a:latin typeface="Calibri Light"/>
                <a:cs typeface="Calibri Light"/>
              </a:rPr>
              <a:t>образования </a:t>
            </a:r>
            <a:r>
              <a:rPr sz="1100" b="0" spc="-5" dirty="0">
                <a:solidFill>
                  <a:srgbClr val="D9843F"/>
                </a:solidFill>
                <a:latin typeface="Calibri Light"/>
                <a:cs typeface="Calibri Light"/>
              </a:rPr>
              <a:t>Ленинградской</a:t>
            </a:r>
            <a:r>
              <a:rPr sz="1100" b="0" spc="-30" dirty="0">
                <a:solidFill>
                  <a:srgbClr val="D9843F"/>
                </a:solidFill>
                <a:latin typeface="Calibri Light"/>
                <a:cs typeface="Calibri Light"/>
              </a:rPr>
              <a:t> </a:t>
            </a:r>
            <a:r>
              <a:rPr sz="1100" b="0" spc="-5" dirty="0">
                <a:solidFill>
                  <a:srgbClr val="D9843F"/>
                </a:solidFill>
                <a:latin typeface="Calibri Light"/>
                <a:cs typeface="Calibri Light"/>
              </a:rPr>
              <a:t>области</a:t>
            </a:r>
            <a:endParaRPr sz="1100" dirty="0">
              <a:latin typeface="Calibri Light"/>
              <a:cs typeface="Calibri Ligh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1066" y="1269601"/>
            <a:ext cx="5354320" cy="553998"/>
          </a:xfrm>
        </p:spPr>
        <p:txBody>
          <a:bodyPr/>
          <a:lstStyle/>
          <a:p>
            <a:endParaRPr lang="ru-RU" b="1" spc="110" dirty="0">
              <a:solidFill>
                <a:srgbClr val="BD582C"/>
              </a:solidFill>
              <a:latin typeface="HelveticaNeueCyr" panose="02000503040000020004" pitchFamily="50" charset="-52"/>
            </a:endParaRPr>
          </a:p>
          <a:p>
            <a:endParaRPr lang="ru-RU" b="1" dirty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080186" y="411503"/>
            <a:ext cx="35052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200" spc="110" dirty="0">
                <a:solidFill>
                  <a:srgbClr val="BD582C"/>
                </a:solidFill>
                <a:latin typeface="HelveticaNeueCyr" panose="02000503040000020004" pitchFamily="50" charset="-52"/>
                <a:cs typeface="Calibri Light"/>
              </a:rPr>
              <a:t>НАПРАВЛЕНИЯ ПОДГОТОВКИ</a:t>
            </a:r>
            <a:r>
              <a:rPr lang="ru-RU" sz="1200" spc="110" dirty="0" smtClean="0">
                <a:solidFill>
                  <a:srgbClr val="BD582C"/>
                </a:solidFill>
                <a:latin typeface="HelveticaNeueCyr" panose="02000503040000020004" pitchFamily="50" charset="-52"/>
                <a:cs typeface="Calibri Light"/>
              </a:rPr>
              <a:t>:</a:t>
            </a:r>
          </a:p>
          <a:p>
            <a:pPr lvl="0"/>
            <a:endParaRPr lang="ru-RU" sz="1200" spc="110" dirty="0" smtClean="0">
              <a:solidFill>
                <a:srgbClr val="BD582C"/>
              </a:solidFill>
              <a:latin typeface="HelveticaNeueCyr" panose="02000503040000020004" pitchFamily="50" charset="-52"/>
              <a:cs typeface="Calibri Light"/>
            </a:endParaRPr>
          </a:p>
          <a:p>
            <a:pPr marL="171450" lvl="0" indent="-1714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1200" b="1" spc="110" dirty="0" smtClean="0">
                <a:solidFill>
                  <a:schemeClr val="accent1">
                    <a:lumMod val="75000"/>
                  </a:schemeClr>
                </a:solidFill>
                <a:latin typeface="HelveticaNeueCyr" panose="02000503040000020004" pitchFamily="50" charset="-52"/>
                <a:cs typeface="Calibri Light"/>
              </a:rPr>
              <a:t>Реклама и связи с общественностью</a:t>
            </a:r>
          </a:p>
          <a:p>
            <a:pPr marL="171450" lvl="0" indent="-1714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1200" b="1" spc="110" dirty="0" smtClean="0">
                <a:solidFill>
                  <a:schemeClr val="accent1">
                    <a:lumMod val="75000"/>
                  </a:schemeClr>
                </a:solidFill>
                <a:latin typeface="HelveticaNeueCyr" panose="02000503040000020004" pitchFamily="50" charset="-52"/>
                <a:cs typeface="Calibri Light"/>
              </a:rPr>
              <a:t>Журналистика</a:t>
            </a:r>
          </a:p>
          <a:p>
            <a:pPr marL="171450" lvl="0" indent="-1714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1200" b="1" spc="110" dirty="0" smtClean="0">
                <a:solidFill>
                  <a:schemeClr val="accent1">
                    <a:lumMod val="75000"/>
                  </a:schemeClr>
                </a:solidFill>
                <a:latin typeface="HelveticaNeueCyr" panose="02000503040000020004" pitchFamily="50" charset="-52"/>
                <a:cs typeface="Calibri Light"/>
              </a:rPr>
              <a:t>Педагогическое образование с двумя профилями подготовки </a:t>
            </a:r>
          </a:p>
          <a:p>
            <a:pPr marL="171450" lvl="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200" spc="110" dirty="0" smtClean="0">
                <a:solidFill>
                  <a:schemeClr val="accent1">
                    <a:lumMod val="75000"/>
                  </a:schemeClr>
                </a:solidFill>
                <a:latin typeface="HelveticaNeueCyr" panose="02000503040000020004" pitchFamily="50" charset="-52"/>
                <a:cs typeface="Calibri Light"/>
              </a:rPr>
              <a:t>(Русский язык и литература)</a:t>
            </a:r>
          </a:p>
          <a:p>
            <a:pPr marL="171450" lvl="0" indent="-1714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1200" b="1" spc="110" dirty="0" smtClean="0">
                <a:solidFill>
                  <a:schemeClr val="accent1">
                    <a:lumMod val="75000"/>
                  </a:schemeClr>
                </a:solidFill>
                <a:latin typeface="HelveticaNeueCyr" panose="02000503040000020004" pitchFamily="50" charset="-52"/>
                <a:cs typeface="Calibri Light"/>
              </a:rPr>
              <a:t>Педагогическое образование</a:t>
            </a:r>
          </a:p>
          <a:p>
            <a:pPr marL="171450" lvl="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200" spc="110" dirty="0" smtClean="0">
                <a:solidFill>
                  <a:schemeClr val="accent1">
                    <a:lumMod val="75000"/>
                  </a:schemeClr>
                </a:solidFill>
                <a:latin typeface="HelveticaNeueCyr" panose="02000503040000020004" pitchFamily="50" charset="-52"/>
                <a:cs typeface="Calibri Light"/>
              </a:rPr>
              <a:t>Русский язык</a:t>
            </a:r>
          </a:p>
          <a:p>
            <a:pPr marL="171450" lvl="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200" spc="110" dirty="0" smtClean="0">
                <a:solidFill>
                  <a:schemeClr val="accent1">
                    <a:lumMod val="75000"/>
                  </a:schemeClr>
                </a:solidFill>
                <a:latin typeface="HelveticaNeueCyr" panose="02000503040000020004" pitchFamily="50" charset="-52"/>
                <a:cs typeface="Calibri Light"/>
              </a:rPr>
              <a:t>Литература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0" y="0"/>
            <a:ext cx="1936750" cy="3295650"/>
          </a:xfrm>
          <a:prstGeom prst="rect">
            <a:avLst/>
          </a:prstGeom>
          <a:solidFill>
            <a:srgbClr val="BB68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49629" y="1242500"/>
            <a:ext cx="1710921" cy="73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rgbClr val="2F6E90"/>
                </a:solidFill>
                <a:latin typeface="Calibri"/>
                <a:ea typeface="+mj-ea"/>
                <a:cs typeface="Calibri"/>
              </a:defRPr>
            </a:lvl1pPr>
          </a:lstStyle>
          <a:p>
            <a:pPr algn="ctr"/>
            <a:r>
              <a:rPr lang="ru-RU" sz="1200" kern="0" dirty="0">
                <a:solidFill>
                  <a:schemeClr val="bg1"/>
                </a:solidFill>
                <a:latin typeface="HelveticaNeueCyr" panose="02000503040000020004"/>
              </a:rPr>
              <a:t>Филологический факультет</a:t>
            </a:r>
            <a:r>
              <a:rPr lang="ru-RU" sz="1200" dirty="0">
                <a:latin typeface="HelveticaNeueCyr" panose="02000503040000020004"/>
              </a:rPr>
              <a:t/>
            </a:r>
            <a:br>
              <a:rPr lang="ru-RU" sz="1200" dirty="0">
                <a:latin typeface="HelveticaNeueCyr" panose="02000503040000020004"/>
              </a:rPr>
            </a:br>
            <a:r>
              <a:rPr lang="ru-RU" sz="1200" kern="0" dirty="0" smtClean="0">
                <a:solidFill>
                  <a:schemeClr val="bg1"/>
                </a:solidFill>
                <a:latin typeface="HelveticaNeueCyr" panose="02000503040000020004"/>
              </a:rPr>
              <a:t/>
            </a:r>
            <a:br>
              <a:rPr lang="ru-RU" sz="1200" kern="0" dirty="0" smtClean="0">
                <a:solidFill>
                  <a:schemeClr val="bg1"/>
                </a:solidFill>
                <a:latin typeface="HelveticaNeueCyr" panose="02000503040000020004"/>
              </a:rPr>
            </a:br>
            <a:r>
              <a:rPr lang="ru-RU" sz="1200" kern="0" dirty="0">
                <a:solidFill>
                  <a:schemeClr val="bg1"/>
                </a:solidFill>
                <a:latin typeface="HelveticaNeueCyr" panose="02000503040000020004"/>
              </a:rPr>
              <a:t>8 (812) 451-98-42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629" y="139423"/>
            <a:ext cx="1558521" cy="437223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1" y="2950310"/>
            <a:ext cx="193675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b="1" dirty="0">
                <a:solidFill>
                  <a:srgbClr val="EEEEE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NeueCyr" panose="02000503040000020004" pitchFamily="50" charset="-52"/>
              </a:rPr>
              <a:t>E-mail:</a:t>
            </a:r>
            <a:r>
              <a:rPr lang="en-US" sz="1200" dirty="0">
                <a:solidFill>
                  <a:srgbClr val="EEEEE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NeueCyr" panose="02000503040000020004" pitchFamily="50" charset="-52"/>
              </a:rPr>
              <a:t> </a:t>
            </a:r>
            <a:r>
              <a:rPr lang="en-US" sz="1200" b="1" dirty="0">
                <a:solidFill>
                  <a:srgbClr val="EEEEE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NeueCyr" panose="02000503040000020004" pitchFamily="50" charset="-52"/>
              </a:rPr>
              <a:t>filolog.dekanat@lengu.ru</a:t>
            </a:r>
            <a:endParaRPr lang="ru-RU" sz="1200" b="1" dirty="0">
              <a:solidFill>
                <a:srgbClr val="EEEEE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NeueCyr" panose="02000503040000020004" pitchFamily="50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30868453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17751" y="504824"/>
            <a:ext cx="3267634" cy="1107996"/>
          </a:xfrm>
        </p:spPr>
        <p:txBody>
          <a:bodyPr/>
          <a:lstStyle/>
          <a:p>
            <a:pPr lvl="0" algn="l" rtl="0"/>
            <a:r>
              <a:rPr lang="ru-RU" sz="1600" kern="1200" spc="110" dirty="0" smtClean="0">
                <a:solidFill>
                  <a:srgbClr val="BD582C"/>
                </a:solidFill>
                <a:latin typeface="HelveticaNeueCyr" panose="02000503040000020004" pitchFamily="50" charset="-52"/>
              </a:rPr>
              <a:t>НАПРАВЛЕНИЕ </a:t>
            </a:r>
            <a:r>
              <a:rPr lang="ru-RU" sz="1600" kern="1200" spc="110" dirty="0">
                <a:solidFill>
                  <a:srgbClr val="BD582C"/>
                </a:solidFill>
                <a:latin typeface="HelveticaNeueCyr" panose="02000503040000020004" pitchFamily="50" charset="-52"/>
              </a:rPr>
              <a:t>ПОДГОТОВКИ</a:t>
            </a:r>
            <a:r>
              <a:rPr lang="ru-RU" sz="1600" kern="1200" spc="110" dirty="0" smtClean="0">
                <a:solidFill>
                  <a:srgbClr val="BD582C"/>
                </a:solidFill>
                <a:latin typeface="HelveticaNeueCyr" panose="02000503040000020004" pitchFamily="50" charset="-52"/>
              </a:rPr>
              <a:t>:</a:t>
            </a:r>
          </a:p>
          <a:p>
            <a:pPr lvl="0" algn="l" rtl="0"/>
            <a:endParaRPr lang="ru-RU" kern="1200" spc="110" dirty="0">
              <a:solidFill>
                <a:srgbClr val="BD582C"/>
              </a:solidFill>
              <a:latin typeface="HelveticaNeueCyr" panose="02000503040000020004" pitchFamily="50" charset="-52"/>
            </a:endParaRPr>
          </a:p>
          <a:p>
            <a:pPr marL="171450" lvl="0" indent="-171450" algn="l" rtl="0">
              <a:buFont typeface="Wingdings" panose="05000000000000000000" pitchFamily="2" charset="2"/>
              <a:buChar char="Ø"/>
            </a:pPr>
            <a:r>
              <a:rPr lang="ru-RU" sz="1600" b="1" kern="1200" spc="110" dirty="0" smtClean="0">
                <a:solidFill>
                  <a:schemeClr val="accent1">
                    <a:lumMod val="75000"/>
                  </a:schemeClr>
                </a:solidFill>
                <a:latin typeface="HelveticaNeueCyr" panose="02000503040000020004" pitchFamily="50" charset="-52"/>
              </a:rPr>
              <a:t> Педагогическое образование</a:t>
            </a:r>
          </a:p>
          <a:p>
            <a:pPr lvl="0" algn="l" rtl="0"/>
            <a:r>
              <a:rPr lang="ru-RU" sz="1600" b="1" kern="1200" spc="110" dirty="0" smtClean="0">
                <a:solidFill>
                  <a:schemeClr val="accent1">
                    <a:lumMod val="75000"/>
                  </a:schemeClr>
                </a:solidFill>
                <a:latin typeface="HelveticaNeueCyr" panose="02000503040000020004" pitchFamily="50" charset="-52"/>
              </a:rPr>
              <a:t> </a:t>
            </a:r>
            <a:r>
              <a:rPr lang="ru-RU" sz="1600" kern="1200" spc="110" dirty="0" smtClean="0">
                <a:solidFill>
                  <a:schemeClr val="accent1">
                    <a:lumMod val="75000"/>
                  </a:schemeClr>
                </a:solidFill>
                <a:latin typeface="HelveticaNeueCyr" panose="02000503040000020004" pitchFamily="50" charset="-52"/>
              </a:rPr>
              <a:t>(Физическая культура)</a:t>
            </a:r>
            <a:endParaRPr lang="ru-RU" sz="1600" kern="1200" spc="110" dirty="0">
              <a:solidFill>
                <a:schemeClr val="accent1">
                  <a:lumMod val="75000"/>
                </a:schemeClr>
              </a:solidFill>
              <a:latin typeface="HelveticaNeueCyr" panose="02000503040000020004" pitchFamily="50" charset="-52"/>
            </a:endParaRP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1936750" cy="3295650"/>
          </a:xfrm>
          <a:prstGeom prst="rect">
            <a:avLst/>
          </a:prstGeom>
          <a:solidFill>
            <a:srgbClr val="BB68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49629" y="1242500"/>
            <a:ext cx="1710921" cy="73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rgbClr val="2F6E90"/>
                </a:solidFill>
                <a:latin typeface="Calibri"/>
                <a:ea typeface="+mj-ea"/>
                <a:cs typeface="Calibri"/>
              </a:defRPr>
            </a:lvl1pPr>
          </a:lstStyle>
          <a:p>
            <a:pPr algn="ctr"/>
            <a:r>
              <a:rPr lang="ru-RU" sz="1200" kern="0" dirty="0">
                <a:solidFill>
                  <a:schemeClr val="bg1"/>
                </a:solidFill>
                <a:latin typeface="HelveticaNeueCyr" panose="02000503040000020004"/>
              </a:rPr>
              <a:t>Факультет физической культуры</a:t>
            </a:r>
            <a:r>
              <a:rPr lang="ru-RU" sz="1200" kern="0" dirty="0" smtClean="0">
                <a:solidFill>
                  <a:schemeClr val="bg1"/>
                </a:solidFill>
                <a:latin typeface="HelveticaNeueCyr" panose="02000503040000020004"/>
              </a:rPr>
              <a:t/>
            </a:r>
            <a:br>
              <a:rPr lang="ru-RU" sz="1200" kern="0" dirty="0" smtClean="0">
                <a:solidFill>
                  <a:schemeClr val="bg1"/>
                </a:solidFill>
                <a:latin typeface="HelveticaNeueCyr" panose="02000503040000020004"/>
              </a:rPr>
            </a:br>
            <a:r>
              <a:rPr lang="ru-RU" sz="1200" kern="0" dirty="0" smtClean="0">
                <a:solidFill>
                  <a:schemeClr val="bg1"/>
                </a:solidFill>
                <a:latin typeface="HelveticaNeueCyr" panose="02000503040000020004"/>
              </a:rPr>
              <a:t/>
            </a:r>
            <a:br>
              <a:rPr lang="ru-RU" sz="1200" kern="0" dirty="0" smtClean="0">
                <a:solidFill>
                  <a:schemeClr val="bg1"/>
                </a:solidFill>
                <a:latin typeface="HelveticaNeueCyr" panose="02000503040000020004"/>
              </a:rPr>
            </a:br>
            <a:r>
              <a:rPr lang="ru-RU" sz="1200" kern="0" dirty="0">
                <a:solidFill>
                  <a:schemeClr val="bg1"/>
                </a:solidFill>
                <a:latin typeface="HelveticaNeueCyr" panose="02000503040000020004"/>
              </a:rPr>
              <a:t>8 (812) 451 91 74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629" y="139423"/>
            <a:ext cx="1558521" cy="437223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" y="2950310"/>
            <a:ext cx="193675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b="1" dirty="0">
                <a:solidFill>
                  <a:srgbClr val="EEEEE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NeueCyr" panose="02000503040000020004" pitchFamily="50" charset="-52"/>
              </a:rPr>
              <a:t>E-mail:</a:t>
            </a:r>
            <a:r>
              <a:rPr lang="en-US" sz="1200" dirty="0">
                <a:solidFill>
                  <a:srgbClr val="EEEEE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NeueCyr" panose="02000503040000020004" pitchFamily="50" charset="-52"/>
              </a:rPr>
              <a:t> </a:t>
            </a:r>
            <a:r>
              <a:rPr lang="en-US" sz="1200" b="1" dirty="0">
                <a:solidFill>
                  <a:srgbClr val="EEEEE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NeueCyr" panose="02000503040000020004" pitchFamily="50" charset="-52"/>
              </a:rPr>
              <a:t>ffks.dekanat@lengu.ru</a:t>
            </a:r>
            <a:endParaRPr lang="ru-RU" sz="1200" b="1" dirty="0">
              <a:solidFill>
                <a:srgbClr val="EEEEE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NeueCyr" panose="02000503040000020004" pitchFamily="50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14975863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65350" y="385941"/>
            <a:ext cx="3598659" cy="2800767"/>
          </a:xfrm>
        </p:spPr>
        <p:txBody>
          <a:bodyPr/>
          <a:lstStyle/>
          <a:p>
            <a:pPr lvl="0" algn="l" rtl="0"/>
            <a:r>
              <a:rPr lang="ru-RU" sz="1400" kern="1200" spc="110" dirty="0">
                <a:solidFill>
                  <a:srgbClr val="BD582C"/>
                </a:solidFill>
                <a:latin typeface="HelveticaNeueCyr" panose="02000503040000020004" pitchFamily="50" charset="-52"/>
              </a:rPr>
              <a:t>НАПРАВЛЕНИЯ ПОДГОТОВКИ</a:t>
            </a:r>
            <a:r>
              <a:rPr lang="ru-RU" sz="1400" kern="1200" spc="110" dirty="0" smtClean="0">
                <a:solidFill>
                  <a:srgbClr val="BD582C"/>
                </a:solidFill>
                <a:latin typeface="HelveticaNeueCyr" panose="02000503040000020004" pitchFamily="50" charset="-52"/>
              </a:rPr>
              <a:t>:</a:t>
            </a:r>
          </a:p>
          <a:p>
            <a:pPr lvl="0" algn="l" rtl="0"/>
            <a:endParaRPr lang="ru-RU" kern="1200" spc="110" dirty="0" smtClean="0">
              <a:solidFill>
                <a:srgbClr val="BD582C"/>
              </a:solidFill>
              <a:latin typeface="HelveticaNeueCyr" panose="02000503040000020004" pitchFamily="50" charset="-52"/>
            </a:endParaRPr>
          </a:p>
          <a:p>
            <a:pPr marL="171450" lvl="0" indent="-171450" algn="l" rtl="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b="1" kern="1200" spc="110" dirty="0" smtClean="0">
                <a:solidFill>
                  <a:schemeClr val="accent1">
                    <a:lumMod val="75000"/>
                  </a:schemeClr>
                </a:solidFill>
                <a:latin typeface="HelveticaNeueCyr" panose="02000503040000020004" pitchFamily="50" charset="-52"/>
              </a:rPr>
              <a:t>Ландшафтная архитектура</a:t>
            </a:r>
          </a:p>
          <a:p>
            <a:pPr marL="171450" lvl="0" indent="-171450" algn="l" rtl="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b="1" kern="1200" spc="110" dirty="0" smtClean="0">
                <a:solidFill>
                  <a:schemeClr val="accent1">
                    <a:lumMod val="75000"/>
                  </a:schemeClr>
                </a:solidFill>
                <a:latin typeface="HelveticaNeueCyr" panose="02000503040000020004" pitchFamily="50" charset="-52"/>
              </a:rPr>
              <a:t>Педагогическое образование </a:t>
            </a:r>
            <a:r>
              <a:rPr lang="ru-RU" kern="1200" spc="110" dirty="0" smtClean="0">
                <a:solidFill>
                  <a:schemeClr val="accent1">
                    <a:lumMod val="75000"/>
                  </a:schemeClr>
                </a:solidFill>
                <a:latin typeface="HelveticaNeueCyr" panose="02000503040000020004" pitchFamily="50" charset="-52"/>
              </a:rPr>
              <a:t>(Изобразительное искусство)</a:t>
            </a:r>
            <a:endParaRPr lang="ru-RU" kern="1200" spc="110" dirty="0">
              <a:solidFill>
                <a:schemeClr val="accent1">
                  <a:lumMod val="75000"/>
                </a:schemeClr>
              </a:solidFill>
              <a:latin typeface="HelveticaNeueCyr" panose="02000503040000020004" pitchFamily="50" charset="-52"/>
            </a:endParaRP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b="1" kern="1200" spc="110" dirty="0">
                <a:solidFill>
                  <a:schemeClr val="accent1">
                    <a:lumMod val="75000"/>
                  </a:schemeClr>
                </a:solidFill>
                <a:latin typeface="HelveticaNeueCyr" panose="02000503040000020004" pitchFamily="50" charset="-52"/>
              </a:rPr>
              <a:t>Педагогическое </a:t>
            </a:r>
            <a:r>
              <a:rPr lang="ru-RU" b="1" kern="1200" spc="110" dirty="0" smtClean="0">
                <a:solidFill>
                  <a:schemeClr val="accent1">
                    <a:lumMod val="75000"/>
                  </a:schemeClr>
                </a:solidFill>
                <a:latin typeface="HelveticaNeueCyr" panose="02000503040000020004" pitchFamily="50" charset="-52"/>
              </a:rPr>
              <a:t>образование</a:t>
            </a:r>
          </a:p>
          <a:p>
            <a:pPr>
              <a:lnSpc>
                <a:spcPct val="150000"/>
              </a:lnSpc>
            </a:pPr>
            <a:r>
              <a:rPr lang="ru-RU" b="1" kern="1200" spc="110" dirty="0">
                <a:solidFill>
                  <a:schemeClr val="accent1">
                    <a:lumMod val="75000"/>
                  </a:schemeClr>
                </a:solidFill>
                <a:latin typeface="HelveticaNeueCyr" panose="02000503040000020004" pitchFamily="50" charset="-52"/>
              </a:rPr>
              <a:t> </a:t>
            </a:r>
            <a:r>
              <a:rPr lang="ru-RU" b="1" kern="1200" spc="110" dirty="0" smtClean="0">
                <a:solidFill>
                  <a:schemeClr val="accent1">
                    <a:lumMod val="75000"/>
                  </a:schemeClr>
                </a:solidFill>
                <a:latin typeface="HelveticaNeueCyr" panose="02000503040000020004" pitchFamily="50" charset="-52"/>
              </a:rPr>
              <a:t>   </a:t>
            </a:r>
            <a:r>
              <a:rPr lang="ru-RU" kern="1200" spc="110" dirty="0" smtClean="0">
                <a:solidFill>
                  <a:schemeClr val="accent1">
                    <a:lumMod val="75000"/>
                  </a:schemeClr>
                </a:solidFill>
                <a:latin typeface="HelveticaNeueCyr" panose="02000503040000020004" pitchFamily="50" charset="-52"/>
              </a:rPr>
              <a:t>(Музыка)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b="1" kern="1200" spc="110" dirty="0" smtClean="0">
                <a:solidFill>
                  <a:schemeClr val="accent1">
                    <a:lumMod val="75000"/>
                  </a:schemeClr>
                </a:solidFill>
                <a:latin typeface="HelveticaNeueCyr" panose="02000503040000020004" pitchFamily="50" charset="-52"/>
              </a:rPr>
              <a:t>Дизайн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kern="1200" spc="110" dirty="0" smtClean="0">
                <a:solidFill>
                  <a:schemeClr val="accent1">
                    <a:lumMod val="75000"/>
                  </a:schemeClr>
                </a:solidFill>
                <a:latin typeface="HelveticaNeueCyr" panose="02000503040000020004" pitchFamily="50" charset="-52"/>
              </a:rPr>
              <a:t>Дизайн 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kern="1200" spc="110" dirty="0" smtClean="0">
                <a:solidFill>
                  <a:schemeClr val="accent1">
                    <a:lumMod val="75000"/>
                  </a:schemeClr>
                </a:solidFill>
                <a:latin typeface="HelveticaNeueCyr" panose="02000503040000020004" pitchFamily="50" charset="-52"/>
              </a:rPr>
              <a:t>Графический дизайн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1936750" cy="3295650"/>
          </a:xfrm>
          <a:prstGeom prst="rect">
            <a:avLst/>
          </a:prstGeom>
          <a:solidFill>
            <a:srgbClr val="BB68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49629" y="1242500"/>
            <a:ext cx="1710921" cy="9233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rgbClr val="2F6E90"/>
                </a:solidFill>
                <a:latin typeface="Calibri"/>
                <a:ea typeface="+mj-ea"/>
                <a:cs typeface="Calibri"/>
              </a:defRPr>
            </a:lvl1pPr>
          </a:lstStyle>
          <a:p>
            <a:pPr algn="ctr"/>
            <a:r>
              <a:rPr lang="ru-RU" sz="1200" kern="0" dirty="0">
                <a:solidFill>
                  <a:schemeClr val="bg1"/>
                </a:solidFill>
                <a:latin typeface="HelveticaNeueCyr" panose="02000503040000020004"/>
              </a:rPr>
              <a:t>Факультет философии, культурологии и искусства</a:t>
            </a:r>
            <a:r>
              <a:rPr lang="ru-RU" sz="1200" kern="0" dirty="0" smtClean="0">
                <a:solidFill>
                  <a:schemeClr val="bg1"/>
                </a:solidFill>
                <a:latin typeface="HelveticaNeueCyr" panose="02000503040000020004"/>
              </a:rPr>
              <a:t/>
            </a:r>
            <a:br>
              <a:rPr lang="ru-RU" sz="1200" kern="0" dirty="0" smtClean="0">
                <a:solidFill>
                  <a:schemeClr val="bg1"/>
                </a:solidFill>
                <a:latin typeface="HelveticaNeueCyr" panose="02000503040000020004"/>
              </a:rPr>
            </a:br>
            <a:r>
              <a:rPr lang="ru-RU" sz="1200" kern="0" dirty="0" smtClean="0">
                <a:solidFill>
                  <a:schemeClr val="bg1"/>
                </a:solidFill>
                <a:latin typeface="HelveticaNeueCyr" panose="02000503040000020004"/>
              </a:rPr>
              <a:t/>
            </a:r>
            <a:br>
              <a:rPr lang="ru-RU" sz="1200" kern="0" dirty="0" smtClean="0">
                <a:solidFill>
                  <a:schemeClr val="bg1"/>
                </a:solidFill>
                <a:latin typeface="HelveticaNeueCyr" panose="02000503040000020004"/>
              </a:rPr>
            </a:br>
            <a:r>
              <a:rPr lang="ru-RU" sz="1200" kern="0" dirty="0">
                <a:solidFill>
                  <a:schemeClr val="bg1"/>
                </a:solidFill>
                <a:latin typeface="HelveticaNeueCyr" panose="02000503040000020004"/>
              </a:rPr>
              <a:t>8 (812) 451-91-75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629" y="139423"/>
            <a:ext cx="1558521" cy="437223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" y="2950310"/>
            <a:ext cx="193675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b="1" dirty="0">
                <a:solidFill>
                  <a:srgbClr val="EEEEE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NeueCyr" panose="02000503040000020004" pitchFamily="50" charset="-52"/>
              </a:rPr>
              <a:t>E-mail:</a:t>
            </a:r>
            <a:r>
              <a:rPr lang="en-US" sz="1200" dirty="0">
                <a:solidFill>
                  <a:srgbClr val="EEEEE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NeueCyr" panose="02000503040000020004" pitchFamily="50" charset="-52"/>
              </a:rPr>
              <a:t> </a:t>
            </a:r>
            <a:r>
              <a:rPr lang="en-US" sz="1200" b="1" dirty="0">
                <a:solidFill>
                  <a:srgbClr val="EEEEE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NeueCyr" panose="02000503040000020004" pitchFamily="50" charset="-52"/>
              </a:rPr>
              <a:t>fki.dekanat@lengu.ru</a:t>
            </a:r>
            <a:endParaRPr lang="ru-RU" sz="1200" b="1" dirty="0">
              <a:solidFill>
                <a:srgbClr val="EEEEE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NeueCyr" panose="02000503040000020004" pitchFamily="50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8296038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086379" y="156329"/>
            <a:ext cx="3768321" cy="2200602"/>
          </a:xfrm>
        </p:spPr>
        <p:txBody>
          <a:bodyPr/>
          <a:lstStyle/>
          <a:p>
            <a:pPr lvl="0" algn="l" rtl="0"/>
            <a:r>
              <a:rPr lang="ru-RU" sz="1400" kern="1200" spc="110" dirty="0">
                <a:solidFill>
                  <a:srgbClr val="BD582C"/>
                </a:solidFill>
                <a:latin typeface="HelveticaNeueCyr" panose="02000503040000020004" pitchFamily="50" charset="-52"/>
              </a:rPr>
              <a:t>НАПРАВЛЕНИЯ ПОДГОТОВКИ</a:t>
            </a:r>
            <a:r>
              <a:rPr lang="ru-RU" sz="1400" kern="1200" spc="110" dirty="0" smtClean="0">
                <a:solidFill>
                  <a:srgbClr val="BD582C"/>
                </a:solidFill>
                <a:latin typeface="HelveticaNeueCyr" panose="02000503040000020004" pitchFamily="50" charset="-52"/>
              </a:rPr>
              <a:t>:</a:t>
            </a:r>
          </a:p>
          <a:p>
            <a:pPr lvl="0" algn="l" rtl="0"/>
            <a:endParaRPr lang="ru-RU" kern="1200" spc="110" dirty="0" smtClean="0">
              <a:solidFill>
                <a:srgbClr val="BD582C"/>
              </a:solidFill>
              <a:latin typeface="HelveticaNeueCyr" panose="02000503040000020004" pitchFamily="50" charset="-52"/>
            </a:endParaRPr>
          </a:p>
          <a:p>
            <a:pPr marL="285750" lvl="0" indent="-285750" algn="l" rtl="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1400" b="1" kern="1200" spc="110" dirty="0" smtClean="0">
                <a:solidFill>
                  <a:schemeClr val="accent1">
                    <a:lumMod val="75000"/>
                  </a:schemeClr>
                </a:solidFill>
                <a:latin typeface="HelveticaNeueCyr" panose="02000503040000020004" pitchFamily="50" charset="-52"/>
              </a:rPr>
              <a:t>Экономика</a:t>
            </a:r>
          </a:p>
          <a:p>
            <a:pPr marL="285750" lvl="0" indent="-285750" algn="l" rtl="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1400" b="1" kern="1200" spc="110" dirty="0" smtClean="0">
                <a:solidFill>
                  <a:schemeClr val="accent1">
                    <a:lumMod val="75000"/>
                  </a:schemeClr>
                </a:solidFill>
                <a:latin typeface="HelveticaNeueCyr" panose="02000503040000020004" pitchFamily="50" charset="-52"/>
              </a:rPr>
              <a:t>Менеджмент</a:t>
            </a:r>
          </a:p>
          <a:p>
            <a:pPr marL="285750" lvl="0" indent="-285750" algn="l" rtl="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1400" b="1" kern="1200" spc="110" dirty="0" smtClean="0">
                <a:solidFill>
                  <a:schemeClr val="accent1">
                    <a:lumMod val="75000"/>
                  </a:schemeClr>
                </a:solidFill>
                <a:latin typeface="HelveticaNeueCyr" panose="02000503040000020004" pitchFamily="50" charset="-52"/>
              </a:rPr>
              <a:t>Государственное и муниципальное управление</a:t>
            </a:r>
          </a:p>
          <a:p>
            <a:pPr marL="285750" lvl="0" indent="-285750" algn="l" rtl="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1400" b="1" kern="1200" spc="110" dirty="0" smtClean="0">
                <a:solidFill>
                  <a:schemeClr val="accent1">
                    <a:lumMod val="75000"/>
                  </a:schemeClr>
                </a:solidFill>
                <a:latin typeface="HelveticaNeueCyr" panose="02000503040000020004" pitchFamily="50" charset="-52"/>
              </a:rPr>
              <a:t>Документоведение </a:t>
            </a:r>
            <a:r>
              <a:rPr lang="ru-RU" sz="1400" b="1" kern="1200" spc="110" dirty="0" smtClean="0">
                <a:solidFill>
                  <a:schemeClr val="accent1">
                    <a:lumMod val="75000"/>
                  </a:schemeClr>
                </a:solidFill>
                <a:latin typeface="HelveticaNeueCyr" panose="02000503040000020004" pitchFamily="50" charset="-52"/>
              </a:rPr>
              <a:t>и архивоведение</a:t>
            </a:r>
            <a:endParaRPr lang="ru-RU" sz="1400" b="1" kern="1200" spc="110" dirty="0">
              <a:solidFill>
                <a:schemeClr val="accent1">
                  <a:lumMod val="75000"/>
                </a:schemeClr>
              </a:solidFill>
              <a:latin typeface="HelveticaNeueCyr" panose="02000503040000020004" pitchFamily="50" charset="-52"/>
            </a:endParaRP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1936750" cy="3295650"/>
          </a:xfrm>
          <a:prstGeom prst="rect">
            <a:avLst/>
          </a:prstGeom>
          <a:solidFill>
            <a:srgbClr val="BB68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49629" y="1242500"/>
            <a:ext cx="1710921" cy="73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rgbClr val="2F6E90"/>
                </a:solidFill>
                <a:latin typeface="Calibri"/>
                <a:ea typeface="+mj-ea"/>
                <a:cs typeface="Calibri"/>
              </a:defRPr>
            </a:lvl1pPr>
          </a:lstStyle>
          <a:p>
            <a:pPr algn="ctr"/>
            <a:r>
              <a:rPr lang="ru-RU" sz="1200" kern="0" dirty="0">
                <a:solidFill>
                  <a:schemeClr val="bg1"/>
                </a:solidFill>
                <a:latin typeface="HelveticaNeueCyr" panose="02000503040000020004"/>
              </a:rPr>
              <a:t>Экономический факультет</a:t>
            </a:r>
            <a:br>
              <a:rPr lang="ru-RU" sz="1200" kern="0" dirty="0">
                <a:solidFill>
                  <a:schemeClr val="bg1"/>
                </a:solidFill>
                <a:latin typeface="HelveticaNeueCyr" panose="02000503040000020004"/>
              </a:rPr>
            </a:br>
            <a:r>
              <a:rPr lang="ru-RU" sz="1200" kern="0" dirty="0" smtClean="0">
                <a:solidFill>
                  <a:schemeClr val="bg1"/>
                </a:solidFill>
                <a:latin typeface="HelveticaNeueCyr" panose="02000503040000020004"/>
              </a:rPr>
              <a:t/>
            </a:r>
            <a:br>
              <a:rPr lang="ru-RU" sz="1200" kern="0" dirty="0" smtClean="0">
                <a:solidFill>
                  <a:schemeClr val="bg1"/>
                </a:solidFill>
                <a:latin typeface="HelveticaNeueCyr" panose="02000503040000020004"/>
              </a:rPr>
            </a:br>
            <a:r>
              <a:rPr lang="ru-RU" sz="1200" kern="0" dirty="0">
                <a:solidFill>
                  <a:schemeClr val="bg1"/>
                </a:solidFill>
                <a:latin typeface="HelveticaNeueCyr" panose="02000503040000020004"/>
              </a:rPr>
              <a:t>8 (812) 451-74-41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629" y="139423"/>
            <a:ext cx="1558521" cy="437223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" y="2950310"/>
            <a:ext cx="193675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b="1" dirty="0">
                <a:solidFill>
                  <a:srgbClr val="EEEEE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NeueCyr" panose="02000503040000020004" pitchFamily="50" charset="-52"/>
              </a:rPr>
              <a:t>E-mail:</a:t>
            </a:r>
            <a:r>
              <a:rPr lang="en-US" sz="1200" dirty="0">
                <a:solidFill>
                  <a:srgbClr val="EEEEE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NeueCyr" panose="02000503040000020004" pitchFamily="50" charset="-52"/>
              </a:rPr>
              <a:t> </a:t>
            </a:r>
            <a:r>
              <a:rPr lang="en-US" sz="1200" b="1" dirty="0">
                <a:solidFill>
                  <a:srgbClr val="EEEEE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NeueCyr" panose="02000503040000020004" pitchFamily="50" charset="-52"/>
              </a:rPr>
              <a:t>ei.dekanat@lengu.ru</a:t>
            </a:r>
            <a:endParaRPr lang="ru-RU" sz="1200" b="1" dirty="0">
              <a:solidFill>
                <a:srgbClr val="EEEEE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NeueCyr" panose="02000503040000020004" pitchFamily="50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9637166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165350" y="352425"/>
            <a:ext cx="3310585" cy="19697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400" spc="110" dirty="0">
                <a:solidFill>
                  <a:srgbClr val="BD582C"/>
                </a:solidFill>
                <a:latin typeface="HelveticaNeueCyr" panose="02000503040000020004" pitchFamily="50" charset="-52"/>
                <a:cs typeface="Calibri Light"/>
              </a:rPr>
              <a:t>НАПРАВЛЕНИЯ ПОДГОТОВКИ</a:t>
            </a:r>
            <a:r>
              <a:rPr lang="ru-RU" sz="1400" spc="110" dirty="0" smtClean="0">
                <a:solidFill>
                  <a:srgbClr val="BD582C"/>
                </a:solidFill>
                <a:latin typeface="HelveticaNeueCyr" panose="02000503040000020004" pitchFamily="50" charset="-52"/>
                <a:cs typeface="Calibri Light"/>
              </a:rPr>
              <a:t>:</a:t>
            </a:r>
          </a:p>
          <a:p>
            <a:pPr lvl="0"/>
            <a:endParaRPr lang="ru-RU" sz="1200" spc="110" dirty="0" smtClean="0">
              <a:solidFill>
                <a:srgbClr val="BD582C"/>
              </a:solidFill>
              <a:latin typeface="HelveticaNeueCyr" panose="02000503040000020004" pitchFamily="50" charset="-52"/>
              <a:cs typeface="Calibri Light"/>
            </a:endParaRPr>
          </a:p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1600" b="1" spc="110" dirty="0" smtClean="0">
                <a:solidFill>
                  <a:schemeClr val="accent1">
                    <a:lumMod val="75000"/>
                  </a:schemeClr>
                </a:solidFill>
                <a:latin typeface="HelveticaNeueCyr" panose="02000503040000020004" pitchFamily="50" charset="-52"/>
                <a:cs typeface="Calibri Light"/>
              </a:rPr>
              <a:t>Юриспруденция</a:t>
            </a:r>
          </a:p>
          <a:p>
            <a:pPr lvl="0">
              <a:lnSpc>
                <a:spcPct val="150000"/>
              </a:lnSpc>
            </a:pPr>
            <a:endParaRPr lang="ru-RU" sz="1600" b="1" spc="110" dirty="0" smtClean="0">
              <a:solidFill>
                <a:schemeClr val="accent1">
                  <a:lumMod val="75000"/>
                </a:schemeClr>
              </a:solidFill>
              <a:latin typeface="HelveticaNeueCyr" panose="02000503040000020004" pitchFamily="50" charset="-52"/>
              <a:cs typeface="Calibri Light"/>
            </a:endParaRP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600" spc="110" dirty="0" smtClean="0">
                <a:solidFill>
                  <a:schemeClr val="accent1">
                    <a:lumMod val="75000"/>
                  </a:schemeClr>
                </a:solidFill>
                <a:latin typeface="HelveticaNeueCyr" panose="02000503040000020004" pitchFamily="50" charset="-52"/>
                <a:cs typeface="Calibri Light"/>
              </a:rPr>
              <a:t>Уголовное право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600" spc="110" dirty="0" smtClean="0">
                <a:solidFill>
                  <a:schemeClr val="accent1">
                    <a:lumMod val="75000"/>
                  </a:schemeClr>
                </a:solidFill>
                <a:latin typeface="HelveticaNeueCyr" panose="02000503040000020004" pitchFamily="50" charset="-52"/>
                <a:cs typeface="Calibri Light"/>
              </a:rPr>
              <a:t>Гражданское право</a:t>
            </a:r>
            <a:endParaRPr lang="ru-RU" sz="1600" spc="110" dirty="0">
              <a:solidFill>
                <a:schemeClr val="accent1">
                  <a:lumMod val="75000"/>
                </a:schemeClr>
              </a:solidFill>
              <a:latin typeface="HelveticaNeueCyr" panose="02000503040000020004" pitchFamily="50" charset="-52"/>
              <a:cs typeface="Calibri Light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0"/>
            <a:ext cx="1936750" cy="3295650"/>
          </a:xfrm>
          <a:prstGeom prst="rect">
            <a:avLst/>
          </a:prstGeom>
          <a:solidFill>
            <a:srgbClr val="BB68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149629" y="1242500"/>
            <a:ext cx="1710921" cy="738664"/>
          </a:xfrm>
        </p:spPr>
        <p:txBody>
          <a:bodyPr/>
          <a:lstStyle/>
          <a:p>
            <a:pPr algn="ctr"/>
            <a:r>
              <a:rPr lang="ru-RU" sz="1200" dirty="0">
                <a:solidFill>
                  <a:schemeClr val="bg1"/>
                </a:solidFill>
                <a:latin typeface="HelveticaNeueCyr" panose="02000503040000020004"/>
              </a:rPr>
              <a:t>Юридический факультет</a:t>
            </a:r>
            <a:r>
              <a:rPr lang="ru-RU" sz="1200" dirty="0"/>
              <a:t/>
            </a:r>
            <a:br>
              <a:rPr lang="ru-RU" sz="1200" dirty="0"/>
            </a:br>
            <a:r>
              <a:rPr lang="ru-RU" sz="1200" dirty="0">
                <a:solidFill>
                  <a:schemeClr val="bg1"/>
                </a:solidFill>
                <a:latin typeface="HelveticaNeueCyr" panose="02000503040000020004"/>
              </a:rPr>
              <a:t/>
            </a:r>
            <a:br>
              <a:rPr lang="ru-RU" sz="1200" dirty="0">
                <a:solidFill>
                  <a:schemeClr val="bg1"/>
                </a:solidFill>
                <a:latin typeface="HelveticaNeueCyr" panose="02000503040000020004"/>
              </a:rPr>
            </a:br>
            <a:r>
              <a:rPr lang="ru-RU" sz="1200" dirty="0">
                <a:solidFill>
                  <a:schemeClr val="bg1"/>
                </a:solidFill>
                <a:latin typeface="HelveticaNeueCyr" panose="02000503040000020004"/>
              </a:rPr>
              <a:t/>
            </a:r>
            <a:br>
              <a:rPr lang="ru-RU" sz="1200" dirty="0">
                <a:solidFill>
                  <a:schemeClr val="bg1"/>
                </a:solidFill>
                <a:latin typeface="HelveticaNeueCyr" panose="02000503040000020004"/>
              </a:rPr>
            </a:br>
            <a:r>
              <a:rPr lang="ru-RU" sz="1200" dirty="0">
                <a:solidFill>
                  <a:schemeClr val="bg1"/>
                </a:solidFill>
                <a:latin typeface="HelveticaNeueCyr" panose="02000503040000020004"/>
              </a:rPr>
              <a:t>8 (812) 470-56-74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629" y="139423"/>
            <a:ext cx="1558521" cy="437223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1" y="2950310"/>
            <a:ext cx="193675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b="1" dirty="0">
                <a:solidFill>
                  <a:srgbClr val="EEEEE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NeueCyr" panose="02000503040000020004" pitchFamily="50" charset="-52"/>
              </a:rPr>
              <a:t>E-mail:</a:t>
            </a:r>
            <a:r>
              <a:rPr lang="en-US" sz="1200" dirty="0">
                <a:solidFill>
                  <a:srgbClr val="EEEEE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NeueCyr" panose="02000503040000020004" pitchFamily="50" charset="-52"/>
              </a:rPr>
              <a:t> </a:t>
            </a:r>
            <a:r>
              <a:rPr lang="en-US" sz="1200" b="1" dirty="0">
                <a:solidFill>
                  <a:srgbClr val="EEEEE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NeueCyr" panose="02000503040000020004" pitchFamily="50" charset="-52"/>
              </a:rPr>
              <a:t>urfac.decanat@lengu.ru</a:t>
            </a:r>
            <a:endParaRPr lang="ru-RU" sz="1200" b="1" dirty="0">
              <a:solidFill>
                <a:srgbClr val="EEEEE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NeueCyr" panose="02000503040000020004" pitchFamily="50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18288195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31105" y="460624"/>
            <a:ext cx="4013200" cy="131574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80"/>
              </a:spcBef>
            </a:pPr>
            <a:endParaRPr sz="800" dirty="0">
              <a:latin typeface="Calibri Light"/>
              <a:cs typeface="Calibri Light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308349" y="225063"/>
            <a:ext cx="2312817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dirty="0" smtClean="0"/>
              <a:t>ОБЩЕСТВЕННАЯ ЖИЗНЬ </a:t>
            </a:r>
            <a:r>
              <a:rPr spc="-10" dirty="0" smtClean="0"/>
              <a:t>УНИВЕРСИТЕТА</a:t>
            </a:r>
            <a:endParaRPr spc="-10" dirty="0"/>
          </a:p>
        </p:txBody>
      </p:sp>
      <p:sp>
        <p:nvSpPr>
          <p:cNvPr id="7" name="object 7"/>
          <p:cNvSpPr/>
          <p:nvPr/>
        </p:nvSpPr>
        <p:spPr>
          <a:xfrm>
            <a:off x="0" y="1783080"/>
            <a:ext cx="5852160" cy="0"/>
          </a:xfrm>
          <a:custGeom>
            <a:avLst/>
            <a:gdLst/>
            <a:ahLst/>
            <a:cxnLst/>
            <a:rect l="l" t="t" r="r" b="b"/>
            <a:pathLst>
              <a:path w="5852160">
                <a:moveTo>
                  <a:pt x="0" y="0"/>
                </a:moveTo>
                <a:lnTo>
                  <a:pt x="5852160" y="0"/>
                </a:lnTo>
              </a:path>
            </a:pathLst>
          </a:custGeom>
          <a:ln w="30477">
            <a:solidFill>
              <a:srgbClr val="2F6D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0" y="3094708"/>
            <a:ext cx="5852160" cy="0"/>
          </a:xfrm>
          <a:custGeom>
            <a:avLst/>
            <a:gdLst/>
            <a:ahLst/>
            <a:cxnLst/>
            <a:rect l="l" t="t" r="r" b="b"/>
            <a:pathLst>
              <a:path w="5852160">
                <a:moveTo>
                  <a:pt x="0" y="0"/>
                </a:moveTo>
                <a:lnTo>
                  <a:pt x="5852160" y="0"/>
                </a:lnTo>
              </a:path>
            </a:pathLst>
          </a:custGeom>
          <a:ln w="30477">
            <a:solidFill>
              <a:srgbClr val="2F6D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17859"/>
            <a:ext cx="1847579" cy="1231238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2950" y="1823275"/>
            <a:ext cx="1846858" cy="1231238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4150" y="1828800"/>
            <a:ext cx="1860610" cy="1216639"/>
          </a:xfrm>
          <a:prstGeom prst="rect">
            <a:avLst/>
          </a:prstGeom>
        </p:spPr>
      </p:pic>
      <p:sp>
        <p:nvSpPr>
          <p:cNvPr id="12" name="object 3"/>
          <p:cNvSpPr txBox="1"/>
          <p:nvPr/>
        </p:nvSpPr>
        <p:spPr>
          <a:xfrm>
            <a:off x="107950" y="460624"/>
            <a:ext cx="5410200" cy="120686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80"/>
              </a:spcBef>
            </a:pPr>
            <a:r>
              <a:rPr lang="ru-RU" sz="800" b="1" spc="-5" dirty="0">
                <a:solidFill>
                  <a:srgbClr val="4E4E4D"/>
                </a:solidFill>
                <a:latin typeface="Calibri"/>
                <a:cs typeface="Calibri"/>
              </a:rPr>
              <a:t>Студенчество</a:t>
            </a:r>
            <a:r>
              <a:rPr lang="ru-RU" sz="800" spc="-5" dirty="0">
                <a:solidFill>
                  <a:srgbClr val="4E4E4D"/>
                </a:solidFill>
                <a:latin typeface="Calibri"/>
                <a:cs typeface="Calibri"/>
              </a:rPr>
              <a:t> - это один из самых ярких периодов жизни. Чтобы разнообразить его учебные заведения активно поддерживают </a:t>
            </a:r>
            <a:r>
              <a:rPr lang="ru-RU" sz="800" spc="-5" dirty="0" err="1">
                <a:solidFill>
                  <a:srgbClr val="4E4E4D"/>
                </a:solidFill>
                <a:latin typeface="Calibri"/>
                <a:cs typeface="Calibri"/>
              </a:rPr>
              <a:t>внеучебную</a:t>
            </a:r>
            <a:r>
              <a:rPr lang="ru-RU" sz="800" spc="-5" dirty="0">
                <a:solidFill>
                  <a:srgbClr val="4E4E4D"/>
                </a:solidFill>
                <a:latin typeface="Calibri"/>
                <a:cs typeface="Calibri"/>
              </a:rPr>
              <a:t> деятельность в виде формирования студенческих организаций, различных секций и объединений по интересам</a:t>
            </a:r>
            <a:r>
              <a:rPr lang="ru-RU" sz="800" spc="-5" dirty="0" smtClean="0">
                <a:solidFill>
                  <a:srgbClr val="4E4E4D"/>
                </a:solidFill>
                <a:latin typeface="Calibri"/>
                <a:cs typeface="Calibri"/>
              </a:rPr>
              <a:t>.</a:t>
            </a:r>
          </a:p>
          <a:p>
            <a:pPr marL="12700" marR="5080">
              <a:lnSpc>
                <a:spcPct val="101699"/>
              </a:lnSpc>
              <a:spcBef>
                <a:spcPts val="80"/>
              </a:spcBef>
            </a:pPr>
            <a:r>
              <a:rPr lang="ru-RU" sz="800" spc="-5" dirty="0">
                <a:solidFill>
                  <a:srgbClr val="4E4E4D"/>
                </a:solidFill>
                <a:latin typeface="Calibri"/>
                <a:cs typeface="Calibri"/>
              </a:rPr>
              <a:t>Студенческая жизнь в ЛГУ им. Пушкина разнообразна и богата событиями. Помимо занятий, научных семинаров и конференций в нашем университете ежегодно проводится множество студенческих мероприятий. Среди них:</a:t>
            </a:r>
          </a:p>
          <a:p>
            <a:pPr marL="184150" marR="5080" indent="-171450">
              <a:lnSpc>
                <a:spcPct val="101699"/>
              </a:lnSpc>
              <a:spcBef>
                <a:spcPts val="80"/>
              </a:spcBef>
              <a:buFont typeface="Arial" panose="020B0604020202020204" pitchFamily="34" charset="0"/>
              <a:buChar char="•"/>
            </a:pPr>
            <a:r>
              <a:rPr lang="ru-RU" sz="800" b="1" spc="-5" dirty="0">
                <a:solidFill>
                  <a:srgbClr val="4E4E4D"/>
                </a:solidFill>
                <a:latin typeface="Calibri"/>
                <a:cs typeface="Calibri"/>
              </a:rPr>
              <a:t>Чемпионат Лиги КВН</a:t>
            </a:r>
          </a:p>
          <a:p>
            <a:pPr marL="184150" marR="5080" indent="-171450">
              <a:lnSpc>
                <a:spcPct val="101699"/>
              </a:lnSpc>
              <a:spcBef>
                <a:spcPts val="80"/>
              </a:spcBef>
              <a:buFont typeface="Arial" panose="020B0604020202020204" pitchFamily="34" charset="0"/>
              <a:buChar char="•"/>
            </a:pPr>
            <a:r>
              <a:rPr lang="ru-RU" sz="800" b="1" spc="-5" dirty="0">
                <a:solidFill>
                  <a:srgbClr val="4E4E4D"/>
                </a:solidFill>
                <a:latin typeface="Calibri"/>
                <a:cs typeface="Calibri"/>
              </a:rPr>
              <a:t>Соревнования по «Что? Где? Когда?»</a:t>
            </a:r>
          </a:p>
          <a:p>
            <a:pPr marL="184150" marR="5080" indent="-171450">
              <a:lnSpc>
                <a:spcPct val="101699"/>
              </a:lnSpc>
              <a:spcBef>
                <a:spcPts val="80"/>
              </a:spcBef>
              <a:buFont typeface="Arial" panose="020B0604020202020204" pitchFamily="34" charset="0"/>
              <a:buChar char="•"/>
            </a:pPr>
            <a:r>
              <a:rPr lang="ru-RU" sz="800" b="1" spc="-5" dirty="0">
                <a:solidFill>
                  <a:srgbClr val="4E4E4D"/>
                </a:solidFill>
                <a:latin typeface="Calibri"/>
                <a:cs typeface="Calibri"/>
              </a:rPr>
              <a:t>Фестивали студенческого творчества</a:t>
            </a:r>
          </a:p>
          <a:p>
            <a:pPr marL="184150" marR="5080" indent="-171450">
              <a:lnSpc>
                <a:spcPct val="101699"/>
              </a:lnSpc>
              <a:spcBef>
                <a:spcPts val="80"/>
              </a:spcBef>
              <a:buFont typeface="Arial" panose="020B0604020202020204" pitchFamily="34" charset="0"/>
              <a:buChar char="•"/>
            </a:pPr>
            <a:r>
              <a:rPr lang="ru-RU" sz="800" b="1" spc="-5" dirty="0">
                <a:solidFill>
                  <a:srgbClr val="4E4E4D"/>
                </a:solidFill>
                <a:latin typeface="Calibri"/>
                <a:cs typeface="Calibri"/>
              </a:rPr>
              <a:t>Конкурсы мистер и мисс </a:t>
            </a:r>
            <a:r>
              <a:rPr lang="ru-RU" sz="800" b="1" spc="-5" dirty="0" smtClean="0">
                <a:solidFill>
                  <a:srgbClr val="4E4E4D"/>
                </a:solidFill>
                <a:latin typeface="Calibri"/>
                <a:cs typeface="Calibri"/>
              </a:rPr>
              <a:t>ЛГУ и т.д.</a:t>
            </a:r>
            <a:endParaRPr sz="800" b="1" spc="-5" dirty="0">
              <a:solidFill>
                <a:srgbClr val="4E4E4D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95354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" y="1893344"/>
            <a:ext cx="5852160" cy="86360"/>
          </a:xfrm>
          <a:custGeom>
            <a:avLst/>
            <a:gdLst/>
            <a:ahLst/>
            <a:cxnLst/>
            <a:rect l="l" t="t" r="r" b="b"/>
            <a:pathLst>
              <a:path w="5852160" h="86360">
                <a:moveTo>
                  <a:pt x="0" y="0"/>
                </a:moveTo>
                <a:lnTo>
                  <a:pt x="5852156" y="0"/>
                </a:lnTo>
                <a:lnTo>
                  <a:pt x="5852156" y="86202"/>
                </a:lnTo>
                <a:lnTo>
                  <a:pt x="0" y="86202"/>
                </a:lnTo>
                <a:lnTo>
                  <a:pt x="0" y="0"/>
                </a:lnTo>
                <a:close/>
              </a:path>
            </a:pathLst>
          </a:custGeom>
          <a:solidFill>
            <a:srgbClr val="316E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5852156" cy="180716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645920" y="200667"/>
            <a:ext cx="4206240" cy="243840"/>
          </a:xfrm>
          <a:custGeom>
            <a:avLst/>
            <a:gdLst/>
            <a:ahLst/>
            <a:cxnLst/>
            <a:rect l="l" t="t" r="r" b="b"/>
            <a:pathLst>
              <a:path w="4206240" h="243840">
                <a:moveTo>
                  <a:pt x="4206240" y="0"/>
                </a:moveTo>
                <a:lnTo>
                  <a:pt x="0" y="0"/>
                </a:lnTo>
                <a:lnTo>
                  <a:pt x="0" y="243838"/>
                </a:lnTo>
                <a:lnTo>
                  <a:pt x="4206240" y="243838"/>
                </a:lnTo>
                <a:lnTo>
                  <a:pt x="420624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37995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ЛУЧШИЕ СПОРТИВНЫЕ </a:t>
            </a:r>
            <a:r>
              <a:rPr spc="-30" dirty="0"/>
              <a:t>РЕЗУЛЬТАТЫ </a:t>
            </a:r>
            <a:r>
              <a:rPr spc="-5" dirty="0"/>
              <a:t>СПОРТСМЕНОВ</a:t>
            </a:r>
            <a:r>
              <a:rPr spc="55" dirty="0"/>
              <a:t> </a:t>
            </a:r>
            <a:r>
              <a:rPr spc="-10" dirty="0"/>
              <a:t>УНИВЕРСИТЕТА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31100" y="1965990"/>
            <a:ext cx="4838065" cy="12204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10" dirty="0">
                <a:solidFill>
                  <a:srgbClr val="2F6E90"/>
                </a:solidFill>
                <a:latin typeface="Calibri"/>
                <a:cs typeface="Calibri"/>
              </a:rPr>
              <a:t>СТУДЕНТЫ </a:t>
            </a:r>
            <a:r>
              <a:rPr sz="1000" dirty="0">
                <a:solidFill>
                  <a:srgbClr val="2F6E90"/>
                </a:solidFill>
                <a:latin typeface="Calibri"/>
                <a:cs typeface="Calibri"/>
              </a:rPr>
              <a:t>И </a:t>
            </a:r>
            <a:r>
              <a:rPr sz="1000" spc="-5" dirty="0">
                <a:solidFill>
                  <a:srgbClr val="2F6E90"/>
                </a:solidFill>
                <a:latin typeface="Calibri"/>
                <a:cs typeface="Calibri"/>
              </a:rPr>
              <a:t>ВЫПУСКНИКИ - УЧАСТНИКИ ОЛИМПИЙСКИХ</a:t>
            </a:r>
            <a:r>
              <a:rPr sz="1000" spc="-10" dirty="0">
                <a:solidFill>
                  <a:srgbClr val="2F6E90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2F6E90"/>
                </a:solidFill>
                <a:latin typeface="Calibri"/>
                <a:cs typeface="Calibri"/>
              </a:rPr>
              <a:t>ИГР</a:t>
            </a:r>
            <a:endParaRPr sz="1000">
              <a:latin typeface="Calibri"/>
              <a:cs typeface="Calibri"/>
            </a:endParaRPr>
          </a:p>
          <a:p>
            <a:pPr marL="12700" marR="878840">
              <a:lnSpc>
                <a:spcPct val="101699"/>
              </a:lnSpc>
              <a:spcBef>
                <a:spcPts val="880"/>
              </a:spcBef>
            </a:pPr>
            <a:r>
              <a:rPr sz="1000" b="0" spc="-5" dirty="0">
                <a:solidFill>
                  <a:srgbClr val="4E4E4D"/>
                </a:solidFill>
                <a:latin typeface="Calibri Light"/>
                <a:cs typeface="Calibri Light"/>
              </a:rPr>
              <a:t>КУЗНЕЦОВА </a:t>
            </a:r>
            <a:r>
              <a:rPr sz="1000" b="0" dirty="0">
                <a:solidFill>
                  <a:srgbClr val="4E4E4D"/>
                </a:solidFill>
                <a:latin typeface="Calibri Light"/>
                <a:cs typeface="Calibri Light"/>
              </a:rPr>
              <a:t>ЕВГЕНИЯ – США, </a:t>
            </a:r>
            <a:r>
              <a:rPr sz="1000" b="0" spc="-15" dirty="0">
                <a:solidFill>
                  <a:srgbClr val="4E4E4D"/>
                </a:solidFill>
                <a:latin typeface="Calibri Light"/>
                <a:cs typeface="Calibri Light"/>
              </a:rPr>
              <a:t>Атланта </a:t>
            </a:r>
            <a:r>
              <a:rPr sz="1000" b="0" dirty="0">
                <a:solidFill>
                  <a:srgbClr val="4E4E4D"/>
                </a:solidFill>
                <a:latin typeface="Calibri Light"/>
                <a:cs typeface="Calibri Light"/>
              </a:rPr>
              <a:t>(спортивная гимнастика- СЕРЕБРО);  Ширяев </a:t>
            </a:r>
            <a:r>
              <a:rPr sz="1000" b="0" spc="-5" dirty="0">
                <a:solidFill>
                  <a:srgbClr val="4E4E4D"/>
                </a:solidFill>
                <a:latin typeface="Calibri Light"/>
                <a:cs typeface="Calibri Light"/>
              </a:rPr>
              <a:t>Владислав </a:t>
            </a:r>
            <a:r>
              <a:rPr sz="1000" b="0" dirty="0">
                <a:solidFill>
                  <a:srgbClr val="4E4E4D"/>
                </a:solidFill>
                <a:latin typeface="Calibri Light"/>
                <a:cs typeface="Calibri Light"/>
              </a:rPr>
              <a:t>– </a:t>
            </a:r>
            <a:r>
              <a:rPr sz="1000" b="0" spc="-5" dirty="0">
                <a:solidFill>
                  <a:srgbClr val="4E4E4D"/>
                </a:solidFill>
                <a:latin typeface="Calibri Light"/>
                <a:cs typeface="Calibri Light"/>
              </a:rPr>
              <a:t>Сидней, </a:t>
            </a:r>
            <a:r>
              <a:rPr sz="1000" b="0" dirty="0">
                <a:solidFill>
                  <a:srgbClr val="4E4E4D"/>
                </a:solidFill>
                <a:latin typeface="Calibri Light"/>
                <a:cs typeface="Calibri Light"/>
              </a:rPr>
              <a:t>Австралия (400 </a:t>
            </a:r>
            <a:r>
              <a:rPr sz="1000" b="0" spc="-5" dirty="0">
                <a:solidFill>
                  <a:srgbClr val="4E4E4D"/>
                </a:solidFill>
                <a:latin typeface="Calibri Light"/>
                <a:cs typeface="Calibri Light"/>
              </a:rPr>
              <a:t>м</a:t>
            </a:r>
            <a:r>
              <a:rPr sz="1000" b="0" spc="-30" dirty="0">
                <a:solidFill>
                  <a:srgbClr val="4E4E4D"/>
                </a:solidFill>
                <a:latin typeface="Calibri Light"/>
                <a:cs typeface="Calibri Light"/>
              </a:rPr>
              <a:t> </a:t>
            </a:r>
            <a:r>
              <a:rPr sz="1000" b="0" spc="-5" dirty="0">
                <a:solidFill>
                  <a:srgbClr val="4E4E4D"/>
                </a:solidFill>
                <a:latin typeface="Calibri Light"/>
                <a:cs typeface="Calibri Light"/>
              </a:rPr>
              <a:t>с/б);</a:t>
            </a:r>
            <a:endParaRPr sz="1000">
              <a:latin typeface="Calibri Light"/>
              <a:cs typeface="Calibri Light"/>
            </a:endParaRPr>
          </a:p>
          <a:p>
            <a:pPr marL="12700" marR="1023619">
              <a:lnSpc>
                <a:spcPct val="101699"/>
              </a:lnSpc>
            </a:pPr>
            <a:r>
              <a:rPr sz="1000" b="0" spc="-20" dirty="0">
                <a:solidFill>
                  <a:srgbClr val="4E4E4D"/>
                </a:solidFill>
                <a:latin typeface="Calibri Light"/>
                <a:cs typeface="Calibri Light"/>
              </a:rPr>
              <a:t>БРАЙКО </a:t>
            </a:r>
            <a:r>
              <a:rPr sz="1000" b="0" dirty="0">
                <a:solidFill>
                  <a:srgbClr val="4E4E4D"/>
                </a:solidFill>
                <a:latin typeface="Calibri Light"/>
                <a:cs typeface="Calibri Light"/>
              </a:rPr>
              <a:t>ПЕТР – </a:t>
            </a:r>
            <a:r>
              <a:rPr sz="1000" b="0" spc="-5" dirty="0">
                <a:solidFill>
                  <a:srgbClr val="4E4E4D"/>
                </a:solidFill>
                <a:latin typeface="Calibri Light"/>
                <a:cs typeface="Calibri Light"/>
              </a:rPr>
              <a:t>Сидней, </a:t>
            </a:r>
            <a:r>
              <a:rPr sz="1000" b="0" dirty="0">
                <a:solidFill>
                  <a:srgbClr val="4E4E4D"/>
                </a:solidFill>
                <a:latin typeface="Calibri Light"/>
                <a:cs typeface="Calibri Light"/>
              </a:rPr>
              <a:t>Австралия, Афины, </a:t>
            </a:r>
            <a:r>
              <a:rPr sz="1000" b="0" spc="-20" dirty="0">
                <a:solidFill>
                  <a:srgbClr val="4E4E4D"/>
                </a:solidFill>
                <a:latin typeface="Calibri Light"/>
                <a:cs typeface="Calibri Light"/>
              </a:rPr>
              <a:t>Греция </a:t>
            </a:r>
            <a:r>
              <a:rPr sz="1000" b="0" dirty="0">
                <a:solidFill>
                  <a:srgbClr val="4E4E4D"/>
                </a:solidFill>
                <a:latin typeface="Calibri Light"/>
                <a:cs typeface="Calibri Light"/>
              </a:rPr>
              <a:t>(прыжки в </a:t>
            </a:r>
            <a:r>
              <a:rPr sz="1000" b="0" spc="-5" dirty="0">
                <a:solidFill>
                  <a:srgbClr val="4E4E4D"/>
                </a:solidFill>
                <a:latin typeface="Calibri Light"/>
                <a:cs typeface="Calibri Light"/>
              </a:rPr>
              <a:t>высоту);  </a:t>
            </a:r>
            <a:r>
              <a:rPr sz="1000" b="0" spc="-15" dirty="0">
                <a:solidFill>
                  <a:srgbClr val="4E4E4D"/>
                </a:solidFill>
                <a:latin typeface="Calibri Light"/>
                <a:cs typeface="Calibri Light"/>
              </a:rPr>
              <a:t>ГУСЕВА </a:t>
            </a:r>
            <a:r>
              <a:rPr sz="1000" b="0" spc="-5" dirty="0">
                <a:solidFill>
                  <a:srgbClr val="4E4E4D"/>
                </a:solidFill>
                <a:latin typeface="Calibri Light"/>
                <a:cs typeface="Calibri Light"/>
              </a:rPr>
              <a:t>(СОРОКИНА) </a:t>
            </a:r>
            <a:r>
              <a:rPr sz="1000" b="0" spc="-25" dirty="0">
                <a:solidFill>
                  <a:srgbClr val="4E4E4D"/>
                </a:solidFill>
                <a:latin typeface="Calibri Light"/>
                <a:cs typeface="Calibri Light"/>
              </a:rPr>
              <a:t>НАТАЛЬЯ </a:t>
            </a:r>
            <a:r>
              <a:rPr sz="1000" b="0" dirty="0">
                <a:solidFill>
                  <a:srgbClr val="4E4E4D"/>
                </a:solidFill>
                <a:latin typeface="Calibri Light"/>
                <a:cs typeface="Calibri Light"/>
              </a:rPr>
              <a:t>– </a:t>
            </a:r>
            <a:r>
              <a:rPr sz="1000" b="0" spc="-10" dirty="0">
                <a:solidFill>
                  <a:srgbClr val="4E4E4D"/>
                </a:solidFill>
                <a:latin typeface="Calibri Light"/>
                <a:cs typeface="Calibri Light"/>
              </a:rPr>
              <a:t>Турин, </a:t>
            </a:r>
            <a:r>
              <a:rPr sz="1000" b="0" dirty="0">
                <a:solidFill>
                  <a:srgbClr val="4E4E4D"/>
                </a:solidFill>
                <a:latin typeface="Calibri Light"/>
                <a:cs typeface="Calibri Light"/>
              </a:rPr>
              <a:t>Италия</a:t>
            </a:r>
            <a:r>
              <a:rPr sz="1000" b="0" spc="25" dirty="0">
                <a:solidFill>
                  <a:srgbClr val="4E4E4D"/>
                </a:solidFill>
                <a:latin typeface="Calibri Light"/>
                <a:cs typeface="Calibri Light"/>
              </a:rPr>
              <a:t> </a:t>
            </a:r>
            <a:r>
              <a:rPr sz="1000" b="0" spc="-10" dirty="0">
                <a:solidFill>
                  <a:srgbClr val="4E4E4D"/>
                </a:solidFill>
                <a:latin typeface="Calibri Light"/>
                <a:cs typeface="Calibri Light"/>
              </a:rPr>
              <a:t>(биатлон);</a:t>
            </a:r>
            <a:endParaRPr sz="1000">
              <a:latin typeface="Calibri Light"/>
              <a:cs typeface="Calibri Light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z="1000" b="0" spc="-10" dirty="0">
                <a:solidFill>
                  <a:srgbClr val="4E4E4D"/>
                </a:solidFill>
                <a:latin typeface="Calibri Light"/>
                <a:cs typeface="Calibri Light"/>
              </a:rPr>
              <a:t>АНТЮХ </a:t>
            </a:r>
            <a:r>
              <a:rPr sz="1000" b="0" spc="-25" dirty="0">
                <a:solidFill>
                  <a:srgbClr val="4E4E4D"/>
                </a:solidFill>
                <a:latin typeface="Calibri Light"/>
                <a:cs typeface="Calibri Light"/>
              </a:rPr>
              <a:t>НАТАЛЬЯ </a:t>
            </a:r>
            <a:r>
              <a:rPr sz="1000" b="0" dirty="0">
                <a:solidFill>
                  <a:srgbClr val="4E4E4D"/>
                </a:solidFill>
                <a:latin typeface="Calibri Light"/>
                <a:cs typeface="Calibri Light"/>
              </a:rPr>
              <a:t>– Лондон, </a:t>
            </a:r>
            <a:r>
              <a:rPr sz="1000" b="0" spc="-10" dirty="0">
                <a:solidFill>
                  <a:srgbClr val="4E4E4D"/>
                </a:solidFill>
                <a:latin typeface="Calibri Light"/>
                <a:cs typeface="Calibri Light"/>
              </a:rPr>
              <a:t>Англия </a:t>
            </a:r>
            <a:r>
              <a:rPr sz="1000" b="0" dirty="0">
                <a:solidFill>
                  <a:srgbClr val="4E4E4D"/>
                </a:solidFill>
                <a:latin typeface="Calibri Light"/>
                <a:cs typeface="Calibri Light"/>
              </a:rPr>
              <a:t>(400 </a:t>
            </a:r>
            <a:r>
              <a:rPr sz="1000" b="0" spc="-5" dirty="0">
                <a:solidFill>
                  <a:srgbClr val="4E4E4D"/>
                </a:solidFill>
                <a:latin typeface="Calibri Light"/>
                <a:cs typeface="Calibri Light"/>
              </a:rPr>
              <a:t>м с </a:t>
            </a:r>
            <a:r>
              <a:rPr sz="1000" b="0" dirty="0">
                <a:solidFill>
                  <a:srgbClr val="4E4E4D"/>
                </a:solidFill>
                <a:latin typeface="Calibri Light"/>
                <a:cs typeface="Calibri Light"/>
              </a:rPr>
              <a:t>б/р – </a:t>
            </a:r>
            <a:r>
              <a:rPr sz="1000" b="0" spc="-15" dirty="0">
                <a:solidFill>
                  <a:srgbClr val="4E4E4D"/>
                </a:solidFill>
                <a:latin typeface="Calibri Light"/>
                <a:cs typeface="Calibri Light"/>
              </a:rPr>
              <a:t>ЗОЛОТО)</a:t>
            </a:r>
            <a:endParaRPr sz="1000">
              <a:latin typeface="Calibri Light"/>
              <a:cs typeface="Calibri Light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00" b="0" spc="-5" dirty="0">
                <a:solidFill>
                  <a:srgbClr val="4E4E4D"/>
                </a:solidFill>
                <a:latin typeface="Calibri Light"/>
                <a:cs typeface="Calibri Light"/>
              </a:rPr>
              <a:t>ПАВЛИЧЕНКО </a:t>
            </a:r>
            <a:r>
              <a:rPr sz="1000" b="0" dirty="0">
                <a:solidFill>
                  <a:srgbClr val="4E4E4D"/>
                </a:solidFill>
                <a:latin typeface="Calibri Light"/>
                <a:cs typeface="Calibri Light"/>
              </a:rPr>
              <a:t>СЕМЕН – 2014 год, Сочи, </a:t>
            </a:r>
            <a:r>
              <a:rPr sz="1000" b="0" spc="-5" dirty="0">
                <a:solidFill>
                  <a:srgbClr val="4E4E4D"/>
                </a:solidFill>
                <a:latin typeface="Calibri Light"/>
                <a:cs typeface="Calibri Light"/>
              </a:rPr>
              <a:t>Россия, </a:t>
            </a:r>
            <a:r>
              <a:rPr sz="1000" b="0" dirty="0">
                <a:solidFill>
                  <a:srgbClr val="4E4E4D"/>
                </a:solidFill>
                <a:latin typeface="Calibri Light"/>
                <a:cs typeface="Calibri Light"/>
              </a:rPr>
              <a:t>2018 </a:t>
            </a:r>
            <a:r>
              <a:rPr sz="1000" b="0" spc="-15" dirty="0">
                <a:solidFill>
                  <a:srgbClr val="4E4E4D"/>
                </a:solidFill>
                <a:latin typeface="Calibri Light"/>
                <a:cs typeface="Calibri Light"/>
              </a:rPr>
              <a:t>год </a:t>
            </a:r>
            <a:r>
              <a:rPr sz="1000" b="0" dirty="0">
                <a:solidFill>
                  <a:srgbClr val="4E4E4D"/>
                </a:solidFill>
                <a:latin typeface="Calibri Light"/>
                <a:cs typeface="Calibri Light"/>
              </a:rPr>
              <a:t>– </a:t>
            </a:r>
            <a:r>
              <a:rPr sz="1000" b="0" spc="-10" dirty="0">
                <a:solidFill>
                  <a:srgbClr val="4E4E4D"/>
                </a:solidFill>
                <a:latin typeface="Calibri Light"/>
                <a:cs typeface="Calibri Light"/>
              </a:rPr>
              <a:t>Пхенчхан, </a:t>
            </a:r>
            <a:r>
              <a:rPr sz="1000" b="0" spc="-5" dirty="0">
                <a:solidFill>
                  <a:srgbClr val="4E4E4D"/>
                </a:solidFill>
                <a:latin typeface="Calibri Light"/>
                <a:cs typeface="Calibri Light"/>
              </a:rPr>
              <a:t>Корея (санный</a:t>
            </a:r>
            <a:r>
              <a:rPr sz="1000" b="0" spc="-10" dirty="0">
                <a:solidFill>
                  <a:srgbClr val="4E4E4D"/>
                </a:solidFill>
                <a:latin typeface="Calibri Light"/>
                <a:cs typeface="Calibri Light"/>
              </a:rPr>
              <a:t> </a:t>
            </a:r>
            <a:r>
              <a:rPr sz="1000" b="0" dirty="0">
                <a:solidFill>
                  <a:srgbClr val="4E4E4D"/>
                </a:solidFill>
                <a:latin typeface="Calibri Light"/>
                <a:cs typeface="Calibri Light"/>
              </a:rPr>
              <a:t>спорт)</a:t>
            </a:r>
            <a:endParaRPr sz="1000">
              <a:latin typeface="Calibri Light"/>
              <a:cs typeface="Calibri Ligh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31105" y="460624"/>
            <a:ext cx="4013200" cy="1139825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80"/>
              </a:spcBef>
            </a:pPr>
            <a:r>
              <a:rPr sz="800" spc="-5" dirty="0">
                <a:solidFill>
                  <a:srgbClr val="4E4E4D"/>
                </a:solidFill>
                <a:latin typeface="Calibri"/>
                <a:cs typeface="Calibri"/>
              </a:rPr>
              <a:t>Легкая </a:t>
            </a:r>
            <a:r>
              <a:rPr sz="800" spc="-10" dirty="0">
                <a:solidFill>
                  <a:srgbClr val="4E4E4D"/>
                </a:solidFill>
                <a:latin typeface="Calibri"/>
                <a:cs typeface="Calibri"/>
              </a:rPr>
              <a:t>атлетика  </a:t>
            </a:r>
            <a:r>
              <a:rPr sz="800" b="0" dirty="0">
                <a:solidFill>
                  <a:srgbClr val="4E4E4D"/>
                </a:solidFill>
                <a:latin typeface="Calibri Light"/>
                <a:cs typeface="Calibri Light"/>
              </a:rPr>
              <a:t>Сборная команда </a:t>
            </a:r>
            <a:r>
              <a:rPr sz="800" b="0" spc="-5" dirty="0">
                <a:solidFill>
                  <a:srgbClr val="4E4E4D"/>
                </a:solidFill>
                <a:latin typeface="Calibri Light"/>
                <a:cs typeface="Calibri Light"/>
              </a:rPr>
              <a:t>университета </a:t>
            </a:r>
            <a:r>
              <a:rPr sz="800" b="0" dirty="0">
                <a:solidFill>
                  <a:srgbClr val="4E4E4D"/>
                </a:solidFill>
                <a:latin typeface="Calibri Light"/>
                <a:cs typeface="Calibri Light"/>
              </a:rPr>
              <a:t>– </a:t>
            </a:r>
            <a:r>
              <a:rPr sz="800" b="0" spc="-5" dirty="0">
                <a:solidFill>
                  <a:srgbClr val="4E4E4D"/>
                </a:solidFill>
                <a:latin typeface="Calibri Light"/>
                <a:cs typeface="Calibri Light"/>
              </a:rPr>
              <a:t>многократный </a:t>
            </a:r>
            <a:r>
              <a:rPr sz="800" b="0" dirty="0">
                <a:solidFill>
                  <a:srgbClr val="4E4E4D"/>
                </a:solidFill>
                <a:latin typeface="Calibri Light"/>
                <a:cs typeface="Calibri Light"/>
              </a:rPr>
              <a:t>призер </a:t>
            </a:r>
            <a:r>
              <a:rPr sz="800" b="0" spc="-5" dirty="0">
                <a:solidFill>
                  <a:srgbClr val="4E4E4D"/>
                </a:solidFill>
                <a:latin typeface="Calibri Light"/>
                <a:cs typeface="Calibri Light"/>
              </a:rPr>
              <a:t>Чемпионата </a:t>
            </a:r>
            <a:r>
              <a:rPr sz="800" b="0" spc="-10" dirty="0">
                <a:solidFill>
                  <a:srgbClr val="4E4E4D"/>
                </a:solidFill>
                <a:latin typeface="Calibri Light"/>
                <a:cs typeface="Calibri Light"/>
              </a:rPr>
              <a:t>ВУЗов </a:t>
            </a:r>
            <a:r>
              <a:rPr sz="800" b="0" spc="-5" dirty="0">
                <a:solidFill>
                  <a:srgbClr val="4E4E4D"/>
                </a:solidFill>
                <a:latin typeface="Calibri Light"/>
                <a:cs typeface="Calibri Light"/>
              </a:rPr>
              <a:t>Санкт-Петербурга  Многократные победители и </a:t>
            </a:r>
            <a:r>
              <a:rPr sz="800" b="0" dirty="0">
                <a:solidFill>
                  <a:srgbClr val="4E4E4D"/>
                </a:solidFill>
                <a:latin typeface="Calibri Light"/>
                <a:cs typeface="Calibri Light"/>
              </a:rPr>
              <a:t>призеры традиционной </a:t>
            </a:r>
            <a:r>
              <a:rPr sz="800" b="0" spc="-5" dirty="0">
                <a:solidFill>
                  <a:srgbClr val="4E4E4D"/>
                </a:solidFill>
                <a:latin typeface="Calibri Light"/>
                <a:cs typeface="Calibri Light"/>
              </a:rPr>
              <a:t>эстафеты «Звездная</a:t>
            </a:r>
            <a:r>
              <a:rPr sz="800" b="0" spc="-15" dirty="0">
                <a:solidFill>
                  <a:srgbClr val="4E4E4D"/>
                </a:solidFill>
                <a:latin typeface="Calibri Light"/>
                <a:cs typeface="Calibri Light"/>
              </a:rPr>
              <a:t> </a:t>
            </a:r>
            <a:r>
              <a:rPr sz="800" b="0" dirty="0">
                <a:solidFill>
                  <a:srgbClr val="4E4E4D"/>
                </a:solidFill>
                <a:latin typeface="Calibri Light"/>
                <a:cs typeface="Calibri Light"/>
              </a:rPr>
              <a:t>эстафета»</a:t>
            </a:r>
            <a:endParaRPr sz="800" dirty="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85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800" spc="-5" dirty="0">
                <a:solidFill>
                  <a:srgbClr val="4E4E4D"/>
                </a:solidFill>
                <a:latin typeface="Calibri"/>
                <a:cs typeface="Calibri"/>
              </a:rPr>
              <a:t>Баскетбол</a:t>
            </a:r>
            <a:r>
              <a:rPr sz="800" spc="-10" dirty="0">
                <a:solidFill>
                  <a:srgbClr val="4E4E4D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4E4E4D"/>
                </a:solidFill>
                <a:latin typeface="Calibri"/>
                <a:cs typeface="Calibri"/>
              </a:rPr>
              <a:t>(мужчины)</a:t>
            </a:r>
            <a:endParaRPr sz="800" dirty="0">
              <a:latin typeface="Calibri"/>
              <a:cs typeface="Calibri"/>
            </a:endParaRPr>
          </a:p>
          <a:p>
            <a:pPr marL="12700" marR="423545">
              <a:lnSpc>
                <a:spcPct val="101699"/>
              </a:lnSpc>
            </a:pPr>
            <a:r>
              <a:rPr sz="800" b="0" spc="-10" dirty="0">
                <a:solidFill>
                  <a:srgbClr val="4E4E4D"/>
                </a:solidFill>
                <a:latin typeface="Calibri Light"/>
                <a:cs typeface="Calibri Light"/>
              </a:rPr>
              <a:t>9-ти </a:t>
            </a:r>
            <a:r>
              <a:rPr sz="800" b="0" spc="-5" dirty="0">
                <a:solidFill>
                  <a:srgbClr val="4E4E4D"/>
                </a:solidFill>
                <a:latin typeface="Calibri Light"/>
                <a:cs typeface="Calibri Light"/>
              </a:rPr>
              <a:t>кратные победители Чемпионата </a:t>
            </a:r>
            <a:r>
              <a:rPr sz="800" b="0" spc="-10" dirty="0">
                <a:solidFill>
                  <a:srgbClr val="4E4E4D"/>
                </a:solidFill>
                <a:latin typeface="Calibri Light"/>
                <a:cs typeface="Calibri Light"/>
              </a:rPr>
              <a:t>ВУЗов </a:t>
            </a:r>
            <a:r>
              <a:rPr sz="800" b="0" spc="-5" dirty="0">
                <a:solidFill>
                  <a:srgbClr val="4E4E4D"/>
                </a:solidFill>
                <a:latin typeface="Calibri Light"/>
                <a:cs typeface="Calibri Light"/>
              </a:rPr>
              <a:t>Санкт-Петербурга  Двукратные </a:t>
            </a:r>
            <a:r>
              <a:rPr sz="800" b="0" spc="-10" dirty="0">
                <a:solidFill>
                  <a:srgbClr val="4E4E4D"/>
                </a:solidFill>
                <a:latin typeface="Calibri Light"/>
                <a:cs typeface="Calibri Light"/>
              </a:rPr>
              <a:t>обладатели </a:t>
            </a:r>
            <a:r>
              <a:rPr sz="800" b="0" dirty="0">
                <a:solidFill>
                  <a:srgbClr val="4E4E4D"/>
                </a:solidFill>
                <a:latin typeface="Calibri Light"/>
                <a:cs typeface="Calibri Light"/>
              </a:rPr>
              <a:t>бронзовых </a:t>
            </a:r>
            <a:r>
              <a:rPr sz="800" b="0" spc="-5" dirty="0">
                <a:solidFill>
                  <a:srgbClr val="4E4E4D"/>
                </a:solidFill>
                <a:latin typeface="Calibri Light"/>
                <a:cs typeface="Calibri Light"/>
              </a:rPr>
              <a:t>медалей </a:t>
            </a:r>
            <a:r>
              <a:rPr sz="800" b="0" dirty="0">
                <a:solidFill>
                  <a:srgbClr val="4E4E4D"/>
                </a:solidFill>
                <a:latin typeface="Calibri Light"/>
                <a:cs typeface="Calibri Light"/>
              </a:rPr>
              <a:t>в </a:t>
            </a:r>
            <a:r>
              <a:rPr sz="800" b="0" spc="-5" dirty="0">
                <a:solidFill>
                  <a:srgbClr val="4E4E4D"/>
                </a:solidFill>
                <a:latin typeface="Calibri Light"/>
                <a:cs typeface="Calibri Light"/>
              </a:rPr>
              <a:t>Чемпионате России среди </a:t>
            </a:r>
            <a:r>
              <a:rPr sz="800" b="0" spc="-10" dirty="0">
                <a:solidFill>
                  <a:srgbClr val="4E4E4D"/>
                </a:solidFill>
                <a:latin typeface="Calibri Light"/>
                <a:cs typeface="Calibri Light"/>
              </a:rPr>
              <a:t>студентов  </a:t>
            </a:r>
            <a:r>
              <a:rPr sz="800" b="0" spc="-5" dirty="0">
                <a:solidFill>
                  <a:srgbClr val="4E4E4D"/>
                </a:solidFill>
                <a:latin typeface="Calibri Light"/>
                <a:cs typeface="Calibri Light"/>
              </a:rPr>
              <a:t>Двукратные </a:t>
            </a:r>
            <a:r>
              <a:rPr sz="800" b="0" dirty="0">
                <a:solidFill>
                  <a:srgbClr val="4E4E4D"/>
                </a:solidFill>
                <a:latin typeface="Calibri Light"/>
                <a:cs typeface="Calibri Light"/>
              </a:rPr>
              <a:t>ЧЕМПИОНЫ </a:t>
            </a:r>
            <a:r>
              <a:rPr sz="800" b="0" spc="-5" dirty="0">
                <a:solidFill>
                  <a:srgbClr val="4E4E4D"/>
                </a:solidFill>
                <a:latin typeface="Calibri Light"/>
                <a:cs typeface="Calibri Light"/>
              </a:rPr>
              <a:t>РОССИИ среди </a:t>
            </a:r>
            <a:r>
              <a:rPr sz="800" b="0" spc="-10" dirty="0">
                <a:solidFill>
                  <a:srgbClr val="4E4E4D"/>
                </a:solidFill>
                <a:latin typeface="Calibri Light"/>
                <a:cs typeface="Calibri Light"/>
              </a:rPr>
              <a:t>студентов  </a:t>
            </a:r>
            <a:r>
              <a:rPr sz="800" b="0" spc="-5" dirty="0">
                <a:solidFill>
                  <a:srgbClr val="4E4E4D"/>
                </a:solidFill>
                <a:latin typeface="Calibri Light"/>
                <a:cs typeface="Calibri Light"/>
              </a:rPr>
              <a:t>Двукратные СЕРЕБРЯНЫЕ </a:t>
            </a:r>
            <a:r>
              <a:rPr sz="800" b="0" dirty="0">
                <a:solidFill>
                  <a:srgbClr val="4E4E4D"/>
                </a:solidFill>
                <a:latin typeface="Calibri Light"/>
                <a:cs typeface="Calibri Light"/>
              </a:rPr>
              <a:t>ПРИЗЕРЫ </a:t>
            </a:r>
            <a:r>
              <a:rPr sz="800" b="0" spc="-5" dirty="0">
                <a:solidFill>
                  <a:srgbClr val="4E4E4D"/>
                </a:solidFill>
                <a:latin typeface="Calibri Light"/>
                <a:cs typeface="Calibri Light"/>
              </a:rPr>
              <a:t>Чемпионата </a:t>
            </a:r>
            <a:r>
              <a:rPr sz="800" b="0" dirty="0">
                <a:solidFill>
                  <a:srgbClr val="4E4E4D"/>
                </a:solidFill>
                <a:latin typeface="Calibri Light"/>
                <a:cs typeface="Calibri Light"/>
              </a:rPr>
              <a:t>ЕВРОПЫ </a:t>
            </a:r>
            <a:r>
              <a:rPr sz="800" b="0" spc="-5" dirty="0">
                <a:solidFill>
                  <a:srgbClr val="4E4E4D"/>
                </a:solidFill>
                <a:latin typeface="Calibri Light"/>
                <a:cs typeface="Calibri Light"/>
              </a:rPr>
              <a:t>среди</a:t>
            </a:r>
            <a:r>
              <a:rPr sz="800" b="0" spc="5" dirty="0">
                <a:solidFill>
                  <a:srgbClr val="4E4E4D"/>
                </a:solidFill>
                <a:latin typeface="Calibri Light"/>
                <a:cs typeface="Calibri Light"/>
              </a:rPr>
              <a:t> </a:t>
            </a:r>
            <a:r>
              <a:rPr sz="800" b="0" spc="-5" dirty="0">
                <a:solidFill>
                  <a:srgbClr val="4E4E4D"/>
                </a:solidFill>
                <a:latin typeface="Calibri Light"/>
                <a:cs typeface="Calibri Light"/>
              </a:rPr>
              <a:t>университетов</a:t>
            </a:r>
            <a:endParaRPr sz="800" dirty="0">
              <a:latin typeface="Calibri Light"/>
              <a:cs typeface="Calibri Light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037718" y="1829786"/>
            <a:ext cx="1776722" cy="121919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884311" y="1828803"/>
            <a:ext cx="1724009" cy="121919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027067" y="225063"/>
            <a:ext cx="359410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СИЛЬНЕЙШИЕ </a:t>
            </a:r>
            <a:r>
              <a:rPr spc="-5" dirty="0"/>
              <a:t>СПОРТИВНЫЕ </a:t>
            </a:r>
            <a:r>
              <a:rPr dirty="0"/>
              <a:t>СБОРНЫЕ </a:t>
            </a:r>
            <a:r>
              <a:rPr spc="-5" dirty="0"/>
              <a:t>КОМАНДЫ</a:t>
            </a:r>
            <a:r>
              <a:rPr spc="-25" dirty="0"/>
              <a:t> </a:t>
            </a:r>
            <a:r>
              <a:rPr spc="-10" dirty="0"/>
              <a:t>УНИВЕРСИТЕТА</a:t>
            </a:r>
          </a:p>
        </p:txBody>
      </p:sp>
      <p:sp>
        <p:nvSpPr>
          <p:cNvPr id="6" name="object 6"/>
          <p:cNvSpPr/>
          <p:nvPr/>
        </p:nvSpPr>
        <p:spPr>
          <a:xfrm>
            <a:off x="243842" y="1828803"/>
            <a:ext cx="1724705" cy="121919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0" y="1783080"/>
            <a:ext cx="5852160" cy="0"/>
          </a:xfrm>
          <a:custGeom>
            <a:avLst/>
            <a:gdLst/>
            <a:ahLst/>
            <a:cxnLst/>
            <a:rect l="l" t="t" r="r" b="b"/>
            <a:pathLst>
              <a:path w="5852160">
                <a:moveTo>
                  <a:pt x="0" y="0"/>
                </a:moveTo>
                <a:lnTo>
                  <a:pt x="5852160" y="0"/>
                </a:lnTo>
              </a:path>
            </a:pathLst>
          </a:custGeom>
          <a:ln w="30477">
            <a:solidFill>
              <a:srgbClr val="2F6D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0" y="3094708"/>
            <a:ext cx="5852160" cy="0"/>
          </a:xfrm>
          <a:custGeom>
            <a:avLst/>
            <a:gdLst/>
            <a:ahLst/>
            <a:cxnLst/>
            <a:rect l="l" t="t" r="r" b="b"/>
            <a:pathLst>
              <a:path w="5852160">
                <a:moveTo>
                  <a:pt x="0" y="0"/>
                </a:moveTo>
                <a:lnTo>
                  <a:pt x="5852160" y="0"/>
                </a:lnTo>
              </a:path>
            </a:pathLst>
          </a:custGeom>
          <a:ln w="30477">
            <a:solidFill>
              <a:srgbClr val="2F6D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27067" y="225063"/>
            <a:ext cx="359410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СИЛЬНЕЙШИЕ </a:t>
            </a:r>
            <a:r>
              <a:rPr spc="-5" dirty="0"/>
              <a:t>СПОРТИВНЫЕ </a:t>
            </a:r>
            <a:r>
              <a:rPr dirty="0"/>
              <a:t>СБОРНЫЕ </a:t>
            </a:r>
            <a:r>
              <a:rPr spc="-5" dirty="0"/>
              <a:t>КОМАНДЫ</a:t>
            </a:r>
            <a:r>
              <a:rPr spc="-25" dirty="0"/>
              <a:t> </a:t>
            </a:r>
            <a:r>
              <a:rPr spc="-10" dirty="0"/>
              <a:t>УНИВЕРСИТЕТА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31066" y="460624"/>
            <a:ext cx="5068570" cy="1635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dirty="0">
                <a:solidFill>
                  <a:srgbClr val="4E4E4D"/>
                </a:solidFill>
                <a:latin typeface="Calibri"/>
                <a:cs typeface="Calibri"/>
              </a:rPr>
              <a:t>Лыжный</a:t>
            </a:r>
            <a:r>
              <a:rPr sz="800" b="1" spc="-10" dirty="0">
                <a:solidFill>
                  <a:srgbClr val="4E4E4D"/>
                </a:solidFill>
                <a:latin typeface="Calibri"/>
                <a:cs typeface="Calibri"/>
              </a:rPr>
              <a:t> </a:t>
            </a:r>
            <a:r>
              <a:rPr sz="800" b="1" dirty="0">
                <a:solidFill>
                  <a:srgbClr val="4E4E4D"/>
                </a:solidFill>
                <a:latin typeface="Calibri"/>
                <a:cs typeface="Calibri"/>
              </a:rPr>
              <a:t>спорт</a:t>
            </a:r>
            <a:endParaRPr sz="800" dirty="0">
              <a:latin typeface="Calibri"/>
              <a:cs typeface="Calibri"/>
            </a:endParaRPr>
          </a:p>
          <a:p>
            <a:pPr marL="12700" marR="2063750">
              <a:lnSpc>
                <a:spcPct val="101699"/>
              </a:lnSpc>
            </a:pPr>
            <a:r>
              <a:rPr sz="800" b="0" spc="-5" dirty="0">
                <a:solidFill>
                  <a:srgbClr val="4E4E4D"/>
                </a:solidFill>
                <a:latin typeface="Calibri Light"/>
                <a:cs typeface="Calibri Light"/>
              </a:rPr>
              <a:t>Победители Зимней </a:t>
            </a:r>
            <a:r>
              <a:rPr sz="800" b="0" dirty="0">
                <a:solidFill>
                  <a:srgbClr val="4E4E4D"/>
                </a:solidFill>
                <a:latin typeface="Calibri Light"/>
                <a:cs typeface="Calibri Light"/>
              </a:rPr>
              <a:t>универсиады </a:t>
            </a:r>
            <a:r>
              <a:rPr sz="800" b="0" spc="-5" dirty="0">
                <a:solidFill>
                  <a:srgbClr val="4E4E4D"/>
                </a:solidFill>
                <a:latin typeface="Calibri Light"/>
                <a:cs typeface="Calibri Light"/>
              </a:rPr>
              <a:t>Санкт-Петербурга </a:t>
            </a:r>
            <a:r>
              <a:rPr sz="800" b="0" dirty="0">
                <a:solidFill>
                  <a:srgbClr val="4E4E4D"/>
                </a:solidFill>
                <a:latin typeface="Calibri Light"/>
                <a:cs typeface="Calibri Light"/>
              </a:rPr>
              <a:t>2018 </a:t>
            </a:r>
            <a:r>
              <a:rPr sz="800" b="0" spc="-5" dirty="0">
                <a:solidFill>
                  <a:srgbClr val="4E4E4D"/>
                </a:solidFill>
                <a:latin typeface="Calibri Light"/>
                <a:cs typeface="Calibri Light"/>
              </a:rPr>
              <a:t>и </a:t>
            </a:r>
            <a:r>
              <a:rPr sz="800" b="0" dirty="0">
                <a:solidFill>
                  <a:srgbClr val="4E4E4D"/>
                </a:solidFill>
                <a:latin typeface="Calibri Light"/>
                <a:cs typeface="Calibri Light"/>
              </a:rPr>
              <a:t>2019 </a:t>
            </a:r>
            <a:r>
              <a:rPr sz="800" b="0" spc="-10" dirty="0">
                <a:solidFill>
                  <a:srgbClr val="4E4E4D"/>
                </a:solidFill>
                <a:latin typeface="Calibri Light"/>
                <a:cs typeface="Calibri Light"/>
              </a:rPr>
              <a:t>года  </a:t>
            </a:r>
            <a:r>
              <a:rPr sz="800" b="0" spc="-5" dirty="0">
                <a:solidFill>
                  <a:srgbClr val="4E4E4D"/>
                </a:solidFill>
                <a:latin typeface="Calibri Light"/>
                <a:cs typeface="Calibri Light"/>
              </a:rPr>
              <a:t>Участники </a:t>
            </a:r>
            <a:r>
              <a:rPr sz="800" b="0" dirty="0">
                <a:solidFill>
                  <a:srgbClr val="4E4E4D"/>
                </a:solidFill>
                <a:latin typeface="Calibri Light"/>
                <a:cs typeface="Calibri Light"/>
              </a:rPr>
              <a:t>финальных </a:t>
            </a:r>
            <a:r>
              <a:rPr sz="800" b="0" spc="-5" dirty="0">
                <a:solidFill>
                  <a:srgbClr val="4E4E4D"/>
                </a:solidFill>
                <a:latin typeface="Calibri Light"/>
                <a:cs typeface="Calibri Light"/>
              </a:rPr>
              <a:t>этапов Всероссийской </a:t>
            </a:r>
            <a:r>
              <a:rPr sz="800" b="0" spc="-10" dirty="0">
                <a:solidFill>
                  <a:srgbClr val="4E4E4D"/>
                </a:solidFill>
                <a:latin typeface="Calibri Light"/>
                <a:cs typeface="Calibri Light"/>
              </a:rPr>
              <a:t>Универсиады  </a:t>
            </a:r>
            <a:r>
              <a:rPr sz="800" b="0" dirty="0">
                <a:solidFill>
                  <a:srgbClr val="4E4E4D"/>
                </a:solidFill>
                <a:latin typeface="Calibri Light"/>
                <a:cs typeface="Calibri Light"/>
              </a:rPr>
              <a:t>Призеры </a:t>
            </a:r>
            <a:r>
              <a:rPr sz="800" b="0" spc="-5" dirty="0">
                <a:solidFill>
                  <a:srgbClr val="4E4E4D"/>
                </a:solidFill>
                <a:latin typeface="Calibri Light"/>
                <a:cs typeface="Calibri Light"/>
              </a:rPr>
              <a:t>Северо-западного Федерального округа  Многократные победители </a:t>
            </a:r>
            <a:r>
              <a:rPr sz="800" b="0" dirty="0">
                <a:solidFill>
                  <a:srgbClr val="4E4E4D"/>
                </a:solidFill>
                <a:latin typeface="Calibri Light"/>
                <a:cs typeface="Calibri Light"/>
              </a:rPr>
              <a:t>всероссийской </a:t>
            </a:r>
            <a:r>
              <a:rPr sz="800" b="0" spc="-5" dirty="0">
                <a:solidFill>
                  <a:srgbClr val="4E4E4D"/>
                </a:solidFill>
                <a:latin typeface="Calibri Light"/>
                <a:cs typeface="Calibri Light"/>
              </a:rPr>
              <a:t>гонки </a:t>
            </a:r>
            <a:r>
              <a:rPr sz="800" b="0" dirty="0">
                <a:solidFill>
                  <a:srgbClr val="4E4E4D"/>
                </a:solidFill>
                <a:latin typeface="Calibri Light"/>
                <a:cs typeface="Calibri Light"/>
              </a:rPr>
              <a:t>«Лыжня </a:t>
            </a:r>
            <a:r>
              <a:rPr sz="800" b="0" spc="-5" dirty="0">
                <a:solidFill>
                  <a:srgbClr val="4E4E4D"/>
                </a:solidFill>
                <a:latin typeface="Calibri Light"/>
                <a:cs typeface="Calibri Light"/>
              </a:rPr>
              <a:t>России»  </a:t>
            </a:r>
            <a:r>
              <a:rPr sz="800" b="1" spc="-5" dirty="0">
                <a:solidFill>
                  <a:srgbClr val="4E4E4D"/>
                </a:solidFill>
                <a:latin typeface="Calibri"/>
                <a:cs typeface="Calibri"/>
              </a:rPr>
              <a:t>Мини-футбол (девушки)  </a:t>
            </a:r>
            <a:r>
              <a:rPr sz="800" b="0" spc="-5" dirty="0">
                <a:solidFill>
                  <a:srgbClr val="4E4E4D"/>
                </a:solidFill>
                <a:latin typeface="Calibri Light"/>
                <a:cs typeface="Calibri Light"/>
              </a:rPr>
              <a:t>Многократные </a:t>
            </a:r>
            <a:r>
              <a:rPr sz="800" b="0" dirty="0">
                <a:solidFill>
                  <a:srgbClr val="4E4E4D"/>
                </a:solidFill>
                <a:latin typeface="Calibri Light"/>
                <a:cs typeface="Calibri Light"/>
              </a:rPr>
              <a:t>Призеры </a:t>
            </a:r>
            <a:r>
              <a:rPr sz="800" b="0" spc="-5" dirty="0">
                <a:solidFill>
                  <a:srgbClr val="4E4E4D"/>
                </a:solidFill>
                <a:latin typeface="Calibri Light"/>
                <a:cs typeface="Calibri Light"/>
              </a:rPr>
              <a:t>Чемпионата </a:t>
            </a:r>
            <a:r>
              <a:rPr sz="800" b="0" spc="-10" dirty="0">
                <a:solidFill>
                  <a:srgbClr val="4E4E4D"/>
                </a:solidFill>
                <a:latin typeface="Calibri Light"/>
                <a:cs typeface="Calibri Light"/>
              </a:rPr>
              <a:t>ВУЗов </a:t>
            </a:r>
            <a:r>
              <a:rPr sz="800" b="0" spc="-5" dirty="0">
                <a:solidFill>
                  <a:srgbClr val="4E4E4D"/>
                </a:solidFill>
                <a:latin typeface="Calibri Light"/>
                <a:cs typeface="Calibri Light"/>
              </a:rPr>
              <a:t>Санкт-Петербурга</a:t>
            </a:r>
            <a:endParaRPr sz="800" dirty="0">
              <a:latin typeface="Calibri Light"/>
              <a:cs typeface="Calibri Light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800" b="0" dirty="0">
                <a:solidFill>
                  <a:srgbClr val="4E4E4D"/>
                </a:solidFill>
                <a:latin typeface="Calibri Light"/>
                <a:cs typeface="Calibri Light"/>
              </a:rPr>
              <a:t>Призеры </a:t>
            </a:r>
            <a:r>
              <a:rPr sz="800" b="0" spc="-5" dirty="0">
                <a:solidFill>
                  <a:srgbClr val="4E4E4D"/>
                </a:solidFill>
                <a:latin typeface="Calibri Light"/>
                <a:cs typeface="Calibri Light"/>
              </a:rPr>
              <a:t>и Победители </a:t>
            </a:r>
            <a:r>
              <a:rPr sz="800" b="0" dirty="0">
                <a:solidFill>
                  <a:srgbClr val="4E4E4D"/>
                </a:solidFill>
                <a:latin typeface="Calibri Light"/>
                <a:cs typeface="Calibri Light"/>
              </a:rPr>
              <a:t>(2014, 2015, 2016, 2017, 2018 </a:t>
            </a:r>
            <a:r>
              <a:rPr sz="800" b="0" spc="-10" dirty="0">
                <a:solidFill>
                  <a:srgbClr val="4E4E4D"/>
                </a:solidFill>
                <a:latin typeface="Calibri Light"/>
                <a:cs typeface="Calibri Light"/>
              </a:rPr>
              <a:t>год) </a:t>
            </a:r>
            <a:r>
              <a:rPr sz="800" b="0" spc="-5" dirty="0">
                <a:solidFill>
                  <a:srgbClr val="4E4E4D"/>
                </a:solidFill>
                <a:latin typeface="Calibri Light"/>
                <a:cs typeface="Calibri Light"/>
              </a:rPr>
              <a:t>Северо-западного Федерального округа среди</a:t>
            </a:r>
            <a:r>
              <a:rPr sz="800" b="0" spc="10" dirty="0">
                <a:solidFill>
                  <a:srgbClr val="4E4E4D"/>
                </a:solidFill>
                <a:latin typeface="Calibri Light"/>
                <a:cs typeface="Calibri Light"/>
              </a:rPr>
              <a:t> </a:t>
            </a:r>
            <a:r>
              <a:rPr sz="800" b="0" spc="-10" dirty="0">
                <a:solidFill>
                  <a:srgbClr val="4E4E4D"/>
                </a:solidFill>
                <a:latin typeface="Calibri Light"/>
                <a:cs typeface="Calibri Light"/>
              </a:rPr>
              <a:t>студентов</a:t>
            </a:r>
            <a:endParaRPr sz="800" dirty="0">
              <a:latin typeface="Calibri Light"/>
              <a:cs typeface="Calibri Light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800" b="1" spc="-5" dirty="0">
                <a:solidFill>
                  <a:srgbClr val="4E4E4D"/>
                </a:solidFill>
                <a:latin typeface="Calibri"/>
                <a:cs typeface="Calibri"/>
              </a:rPr>
              <a:t>Волейбол</a:t>
            </a:r>
            <a:r>
              <a:rPr sz="800" b="1" spc="-10" dirty="0">
                <a:solidFill>
                  <a:srgbClr val="4E4E4D"/>
                </a:solidFill>
                <a:latin typeface="Calibri"/>
                <a:cs typeface="Calibri"/>
              </a:rPr>
              <a:t> </a:t>
            </a:r>
            <a:r>
              <a:rPr sz="800" b="1" spc="-5" dirty="0">
                <a:solidFill>
                  <a:srgbClr val="4E4E4D"/>
                </a:solidFill>
                <a:latin typeface="Calibri"/>
                <a:cs typeface="Calibri"/>
              </a:rPr>
              <a:t>(девушки)</a:t>
            </a:r>
            <a:endParaRPr sz="800" dirty="0">
              <a:latin typeface="Calibri"/>
              <a:cs typeface="Calibri"/>
            </a:endParaRPr>
          </a:p>
          <a:p>
            <a:pPr marL="12700" marR="5080">
              <a:lnSpc>
                <a:spcPct val="101699"/>
              </a:lnSpc>
            </a:pPr>
            <a:r>
              <a:rPr sz="800" b="0" dirty="0">
                <a:solidFill>
                  <a:srgbClr val="4E4E4D"/>
                </a:solidFill>
                <a:latin typeface="Calibri Light"/>
                <a:cs typeface="Calibri Light"/>
              </a:rPr>
              <a:t>Серебряные призеры 2015, 2016, 2017, 2018 </a:t>
            </a:r>
            <a:r>
              <a:rPr sz="800" b="0" spc="-10" dirty="0">
                <a:solidFill>
                  <a:srgbClr val="4E4E4D"/>
                </a:solidFill>
                <a:latin typeface="Calibri Light"/>
                <a:cs typeface="Calibri Light"/>
              </a:rPr>
              <a:t>гг., </a:t>
            </a:r>
            <a:r>
              <a:rPr sz="800" b="0" dirty="0">
                <a:solidFill>
                  <a:srgbClr val="4E4E4D"/>
                </a:solidFill>
                <a:latin typeface="Calibri Light"/>
                <a:cs typeface="Calibri Light"/>
              </a:rPr>
              <a:t>бронзовые призеры </a:t>
            </a:r>
            <a:r>
              <a:rPr sz="800" b="0" spc="-5" dirty="0">
                <a:solidFill>
                  <a:srgbClr val="4E4E4D"/>
                </a:solidFill>
                <a:latin typeface="Calibri Light"/>
                <a:cs typeface="Calibri Light"/>
              </a:rPr>
              <a:t>Чемпионата </a:t>
            </a:r>
            <a:r>
              <a:rPr sz="800" b="0" spc="-10" dirty="0">
                <a:solidFill>
                  <a:srgbClr val="4E4E4D"/>
                </a:solidFill>
                <a:latin typeface="Calibri Light"/>
                <a:cs typeface="Calibri Light"/>
              </a:rPr>
              <a:t>ВУЗов </a:t>
            </a:r>
            <a:r>
              <a:rPr sz="800" b="0" spc="-5" dirty="0">
                <a:solidFill>
                  <a:srgbClr val="4E4E4D"/>
                </a:solidFill>
                <a:latin typeface="Calibri Light"/>
                <a:cs typeface="Calibri Light"/>
              </a:rPr>
              <a:t>Санкт- Петербурга </a:t>
            </a:r>
            <a:r>
              <a:rPr sz="800" b="0" dirty="0">
                <a:solidFill>
                  <a:srgbClr val="4E4E4D"/>
                </a:solidFill>
                <a:latin typeface="Calibri Light"/>
                <a:cs typeface="Calibri Light"/>
              </a:rPr>
              <a:t>2014 </a:t>
            </a:r>
            <a:r>
              <a:rPr sz="800" b="0" spc="-10" dirty="0">
                <a:solidFill>
                  <a:srgbClr val="4E4E4D"/>
                </a:solidFill>
                <a:latin typeface="Calibri Light"/>
                <a:cs typeface="Calibri Light"/>
              </a:rPr>
              <a:t>года,  </a:t>
            </a:r>
            <a:r>
              <a:rPr sz="800" b="0" dirty="0">
                <a:solidFill>
                  <a:srgbClr val="4E4E4D"/>
                </a:solidFill>
                <a:latin typeface="Calibri Light"/>
                <a:cs typeface="Calibri Light"/>
              </a:rPr>
              <a:t>финалисты </a:t>
            </a:r>
            <a:r>
              <a:rPr sz="800" b="0" spc="-5" dirty="0">
                <a:solidFill>
                  <a:srgbClr val="4E4E4D"/>
                </a:solidFill>
                <a:latin typeface="Calibri Light"/>
                <a:cs typeface="Calibri Light"/>
              </a:rPr>
              <a:t>Всероссийской </a:t>
            </a:r>
            <a:r>
              <a:rPr sz="800" b="0" spc="-10" dirty="0">
                <a:solidFill>
                  <a:srgbClr val="4E4E4D"/>
                </a:solidFill>
                <a:latin typeface="Calibri Light"/>
                <a:cs typeface="Calibri Light"/>
              </a:rPr>
              <a:t>Универсиады </a:t>
            </a:r>
            <a:r>
              <a:rPr sz="800" b="0" dirty="0">
                <a:solidFill>
                  <a:srgbClr val="4E4E4D"/>
                </a:solidFill>
                <a:latin typeface="Calibri Light"/>
                <a:cs typeface="Calibri Light"/>
              </a:rPr>
              <a:t>2014 </a:t>
            </a:r>
            <a:r>
              <a:rPr sz="800" b="0" spc="-5" dirty="0">
                <a:solidFill>
                  <a:srgbClr val="4E4E4D"/>
                </a:solidFill>
                <a:latin typeface="Calibri Light"/>
                <a:cs typeface="Calibri Light"/>
              </a:rPr>
              <a:t>и </a:t>
            </a:r>
            <a:r>
              <a:rPr sz="800" b="0" dirty="0">
                <a:solidFill>
                  <a:srgbClr val="4E4E4D"/>
                </a:solidFill>
                <a:latin typeface="Calibri Light"/>
                <a:cs typeface="Calibri Light"/>
              </a:rPr>
              <a:t>2016</a:t>
            </a:r>
            <a:r>
              <a:rPr sz="800" b="0" spc="-10" dirty="0">
                <a:solidFill>
                  <a:srgbClr val="4E4E4D"/>
                </a:solidFill>
                <a:latin typeface="Calibri Light"/>
                <a:cs typeface="Calibri Light"/>
              </a:rPr>
              <a:t> </a:t>
            </a:r>
            <a:r>
              <a:rPr sz="800" b="0" spc="-5" dirty="0">
                <a:solidFill>
                  <a:srgbClr val="4E4E4D"/>
                </a:solidFill>
                <a:latin typeface="Calibri Light"/>
                <a:cs typeface="Calibri Light"/>
              </a:rPr>
              <a:t>гг</a:t>
            </a:r>
            <a:endParaRPr sz="800" dirty="0">
              <a:latin typeface="Calibri Light"/>
              <a:cs typeface="Calibri Light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800" b="1" spc="-5" dirty="0">
                <a:solidFill>
                  <a:srgbClr val="4E4E4D"/>
                </a:solidFill>
                <a:latin typeface="Calibri"/>
                <a:cs typeface="Calibri"/>
              </a:rPr>
              <a:t>Черлидинг</a:t>
            </a:r>
            <a:endParaRPr sz="8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800" dirty="0">
                <a:solidFill>
                  <a:srgbClr val="4E4E4D"/>
                </a:solidFill>
                <a:latin typeface="Calibri"/>
                <a:cs typeface="Calibri"/>
              </a:rPr>
              <a:t>БРОНЗОВЫЕ ПРИЗЕРЫ </a:t>
            </a:r>
            <a:r>
              <a:rPr sz="800" spc="-15" dirty="0">
                <a:solidFill>
                  <a:srgbClr val="4E4E4D"/>
                </a:solidFill>
                <a:latin typeface="Calibri"/>
                <a:cs typeface="Calibri"/>
              </a:rPr>
              <a:t>ЧЕМПИОНАТА МИРА </a:t>
            </a:r>
            <a:r>
              <a:rPr sz="800" dirty="0">
                <a:solidFill>
                  <a:srgbClr val="4E4E4D"/>
                </a:solidFill>
                <a:latin typeface="Calibri"/>
                <a:cs typeface="Calibri"/>
              </a:rPr>
              <a:t>СРЕДИ </a:t>
            </a:r>
            <a:r>
              <a:rPr sz="800" spc="-10" dirty="0">
                <a:solidFill>
                  <a:srgbClr val="4E4E4D"/>
                </a:solidFill>
                <a:latin typeface="Calibri"/>
                <a:cs typeface="Calibri"/>
              </a:rPr>
              <a:t>СТУДЕНТОВ </a:t>
            </a:r>
            <a:r>
              <a:rPr sz="800" dirty="0">
                <a:solidFill>
                  <a:srgbClr val="4E4E4D"/>
                </a:solidFill>
                <a:latin typeface="Calibri"/>
                <a:cs typeface="Calibri"/>
              </a:rPr>
              <a:t>2018 </a:t>
            </a:r>
            <a:r>
              <a:rPr sz="800" spc="-15" dirty="0">
                <a:solidFill>
                  <a:srgbClr val="4E4E4D"/>
                </a:solidFill>
                <a:latin typeface="Calibri"/>
                <a:cs typeface="Calibri"/>
              </a:rPr>
              <a:t>ГОДА</a:t>
            </a:r>
            <a:endParaRPr sz="800" dirty="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" y="2230164"/>
            <a:ext cx="5852160" cy="86995"/>
          </a:xfrm>
          <a:custGeom>
            <a:avLst/>
            <a:gdLst/>
            <a:ahLst/>
            <a:cxnLst/>
            <a:rect l="l" t="t" r="r" b="b"/>
            <a:pathLst>
              <a:path w="5852160" h="86994">
                <a:moveTo>
                  <a:pt x="0" y="0"/>
                </a:moveTo>
                <a:lnTo>
                  <a:pt x="5852156" y="0"/>
                </a:lnTo>
                <a:lnTo>
                  <a:pt x="5852156" y="86413"/>
                </a:lnTo>
                <a:lnTo>
                  <a:pt x="0" y="86413"/>
                </a:lnTo>
                <a:lnTo>
                  <a:pt x="0" y="0"/>
                </a:lnTo>
                <a:close/>
              </a:path>
            </a:pathLst>
          </a:custGeom>
          <a:solidFill>
            <a:srgbClr val="316E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" y="2316579"/>
            <a:ext cx="5852156" cy="97522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" y="2273371"/>
            <a:ext cx="5852160" cy="43815"/>
          </a:xfrm>
          <a:custGeom>
            <a:avLst/>
            <a:gdLst/>
            <a:ahLst/>
            <a:cxnLst/>
            <a:rect l="l" t="t" r="r" b="b"/>
            <a:pathLst>
              <a:path w="5852160" h="43814">
                <a:moveTo>
                  <a:pt x="0" y="43206"/>
                </a:moveTo>
                <a:lnTo>
                  <a:pt x="5852156" y="43206"/>
                </a:lnTo>
                <a:lnTo>
                  <a:pt x="5852156" y="0"/>
                </a:lnTo>
                <a:lnTo>
                  <a:pt x="0" y="0"/>
                </a:lnTo>
                <a:lnTo>
                  <a:pt x="0" y="4320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/>
          </p:cNvSpPr>
          <p:nvPr/>
        </p:nvSpPr>
        <p:spPr>
          <a:xfrm>
            <a:off x="336550" y="123825"/>
            <a:ext cx="5388381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1000" b="0" i="0">
                <a:solidFill>
                  <a:srgbClr val="2F6E90"/>
                </a:solidFill>
                <a:latin typeface="Calibri"/>
                <a:ea typeface="+mj-ea"/>
                <a:cs typeface="Calibri"/>
              </a:defRPr>
            </a:lvl1pPr>
          </a:lstStyle>
          <a:p>
            <a:pPr marL="1737995">
              <a:spcBef>
                <a:spcPts val="100"/>
              </a:spcBef>
            </a:pPr>
            <a:r>
              <a:rPr lang="ru-RU" sz="1400" b="1" kern="0" spc="-5" dirty="0" smtClean="0"/>
              <a:t>ДНИ ОТКРЫТЫХ ДВЕРЕЙ</a:t>
            </a:r>
            <a:endParaRPr lang="ru-RU" sz="1400" b="1" kern="0" spc="-1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950" y="403265"/>
            <a:ext cx="1981200" cy="1320284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950" y="1791359"/>
            <a:ext cx="1981200" cy="1320285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5"/>
          <a:srcRect r="60"/>
          <a:stretch/>
        </p:blipFill>
        <p:spPr>
          <a:xfrm>
            <a:off x="4182460" y="520903"/>
            <a:ext cx="1542471" cy="2405291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32696" y="397305"/>
            <a:ext cx="1976410" cy="1317091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132696" y="1791358"/>
            <a:ext cx="1976410" cy="1317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78477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747770">
              <a:lnSpc>
                <a:spcPct val="100000"/>
              </a:lnSpc>
              <a:spcBef>
                <a:spcPts val="100"/>
              </a:spcBef>
            </a:pPr>
            <a:r>
              <a:rPr sz="1100" spc="-10" dirty="0">
                <a:solidFill>
                  <a:srgbClr val="D9843F"/>
                </a:solidFill>
              </a:rPr>
              <a:t>СТРУКТУРА</a:t>
            </a:r>
            <a:r>
              <a:rPr sz="1100" spc="-25" dirty="0">
                <a:solidFill>
                  <a:srgbClr val="D9843F"/>
                </a:solidFill>
              </a:rPr>
              <a:t> </a:t>
            </a:r>
            <a:r>
              <a:rPr sz="1100" spc="-10" dirty="0">
                <a:solidFill>
                  <a:srgbClr val="D9843F"/>
                </a:solidFill>
              </a:rPr>
              <a:t>УНИВЕРСИТЕТА:</a:t>
            </a:r>
            <a:endParaRPr sz="1100"/>
          </a:p>
        </p:txBody>
      </p:sp>
      <p:sp>
        <p:nvSpPr>
          <p:cNvPr id="3" name="object 3"/>
          <p:cNvSpPr/>
          <p:nvPr/>
        </p:nvSpPr>
        <p:spPr>
          <a:xfrm>
            <a:off x="0" y="1828803"/>
            <a:ext cx="5852160" cy="1219200"/>
          </a:xfrm>
          <a:custGeom>
            <a:avLst/>
            <a:gdLst/>
            <a:ahLst/>
            <a:cxnLst/>
            <a:rect l="l" t="t" r="r" b="b"/>
            <a:pathLst>
              <a:path w="5852160" h="1219200">
                <a:moveTo>
                  <a:pt x="0" y="0"/>
                </a:moveTo>
                <a:lnTo>
                  <a:pt x="5852163" y="0"/>
                </a:lnTo>
                <a:lnTo>
                  <a:pt x="5852163" y="1219197"/>
                </a:lnTo>
                <a:lnTo>
                  <a:pt x="0" y="1219197"/>
                </a:lnTo>
                <a:lnTo>
                  <a:pt x="0" y="0"/>
                </a:lnTo>
                <a:close/>
              </a:path>
            </a:pathLst>
          </a:custGeom>
          <a:solidFill>
            <a:srgbClr val="EFF4F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913376" y="1929931"/>
            <a:ext cx="2818130" cy="860425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1146810">
              <a:lnSpc>
                <a:spcPct val="101699"/>
              </a:lnSpc>
              <a:spcBef>
                <a:spcPts val="80"/>
              </a:spcBef>
            </a:pPr>
            <a:r>
              <a:rPr sz="900" spc="-5" dirty="0">
                <a:solidFill>
                  <a:srgbClr val="2F6E90"/>
                </a:solidFill>
                <a:latin typeface="Calibri"/>
                <a:cs typeface="Calibri"/>
              </a:rPr>
              <a:t>научно-исследовательский центр  научно-образовательные</a:t>
            </a:r>
            <a:r>
              <a:rPr sz="900" spc="-15" dirty="0">
                <a:solidFill>
                  <a:srgbClr val="2F6E90"/>
                </a:solidFill>
                <a:latin typeface="Calibri"/>
                <a:cs typeface="Calibri"/>
              </a:rPr>
              <a:t> </a:t>
            </a:r>
            <a:r>
              <a:rPr sz="900" spc="-5" dirty="0">
                <a:solidFill>
                  <a:srgbClr val="2F6E90"/>
                </a:solidFill>
                <a:latin typeface="Calibri"/>
                <a:cs typeface="Calibri"/>
              </a:rPr>
              <a:t>центры:</a:t>
            </a:r>
            <a:endParaRPr sz="900">
              <a:latin typeface="Calibri"/>
              <a:cs typeface="Calibri"/>
            </a:endParaRPr>
          </a:p>
          <a:p>
            <a:pPr marL="128270" marR="5080">
              <a:lnSpc>
                <a:spcPct val="101699"/>
              </a:lnSpc>
            </a:pPr>
            <a:r>
              <a:rPr sz="900" spc="-5" dirty="0">
                <a:solidFill>
                  <a:srgbClr val="2F6E90"/>
                </a:solidFill>
                <a:latin typeface="Calibri"/>
                <a:cs typeface="Calibri"/>
              </a:rPr>
              <a:t>исторических исследований </a:t>
            </a:r>
            <a:r>
              <a:rPr sz="900" dirty="0">
                <a:solidFill>
                  <a:srgbClr val="2F6E90"/>
                </a:solidFill>
                <a:latin typeface="Calibri"/>
                <a:cs typeface="Calibri"/>
              </a:rPr>
              <a:t>и анализа  </a:t>
            </a:r>
            <a:r>
              <a:rPr sz="900" spc="-5" dirty="0">
                <a:solidFill>
                  <a:srgbClr val="2F6E90"/>
                </a:solidFill>
                <a:latin typeface="Calibri"/>
                <a:cs typeface="Calibri"/>
              </a:rPr>
              <a:t>религиоведческих </a:t>
            </a:r>
            <a:r>
              <a:rPr sz="900" dirty="0">
                <a:solidFill>
                  <a:srgbClr val="2F6E90"/>
                </a:solidFill>
                <a:latin typeface="Calibri"/>
                <a:cs typeface="Calibri"/>
              </a:rPr>
              <a:t>и </a:t>
            </a:r>
            <a:r>
              <a:rPr sz="900" spc="-5" dirty="0">
                <a:solidFill>
                  <a:srgbClr val="2F6E90"/>
                </a:solidFill>
                <a:latin typeface="Calibri"/>
                <a:cs typeface="Calibri"/>
              </a:rPr>
              <a:t>этнополитических исследований  психологического </a:t>
            </a:r>
            <a:r>
              <a:rPr sz="900" dirty="0">
                <a:solidFill>
                  <a:srgbClr val="2F6E90"/>
                </a:solidFill>
                <a:latin typeface="Calibri"/>
                <a:cs typeface="Calibri"/>
              </a:rPr>
              <a:t>обеспечения </a:t>
            </a:r>
            <a:r>
              <a:rPr sz="900" spc="-5" dirty="0">
                <a:solidFill>
                  <a:srgbClr val="2F6E90"/>
                </a:solidFill>
                <a:latin typeface="Calibri"/>
                <a:cs typeface="Calibri"/>
              </a:rPr>
              <a:t>деятельности</a:t>
            </a:r>
            <a:r>
              <a:rPr sz="900" spc="-65" dirty="0">
                <a:solidFill>
                  <a:srgbClr val="2F6E90"/>
                </a:solidFill>
                <a:latin typeface="Calibri"/>
                <a:cs typeface="Calibri"/>
              </a:rPr>
              <a:t> </a:t>
            </a:r>
            <a:r>
              <a:rPr sz="900" spc="-5" dirty="0">
                <a:solidFill>
                  <a:srgbClr val="2F6E90"/>
                </a:solidFill>
                <a:latin typeface="Calibri"/>
                <a:cs typeface="Calibri"/>
              </a:rPr>
              <a:t>человека  </a:t>
            </a:r>
            <a:r>
              <a:rPr sz="900" dirty="0">
                <a:solidFill>
                  <a:srgbClr val="2F6E90"/>
                </a:solidFill>
                <a:latin typeface="Calibri"/>
                <a:cs typeface="Calibri"/>
              </a:rPr>
              <a:t>урбанистики и</a:t>
            </a:r>
            <a:r>
              <a:rPr sz="900" spc="-15" dirty="0">
                <a:solidFill>
                  <a:srgbClr val="2F6E90"/>
                </a:solidFill>
                <a:latin typeface="Calibri"/>
                <a:cs typeface="Calibri"/>
              </a:rPr>
              <a:t> </a:t>
            </a:r>
            <a:r>
              <a:rPr sz="900" spc="-5" dirty="0">
                <a:solidFill>
                  <a:srgbClr val="2F6E90"/>
                </a:solidFill>
                <a:latin typeface="Calibri"/>
                <a:cs typeface="Calibri"/>
              </a:rPr>
              <a:t>киберантропологии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01221" y="1928844"/>
            <a:ext cx="2132330" cy="8604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2F6E90"/>
                </a:solidFill>
                <a:latin typeface="Calibri"/>
                <a:cs typeface="Calibri"/>
              </a:rPr>
              <a:t>11</a:t>
            </a:r>
            <a:r>
              <a:rPr sz="900" spc="-10" dirty="0">
                <a:solidFill>
                  <a:srgbClr val="2F6E90"/>
                </a:solidFill>
                <a:latin typeface="Calibri"/>
                <a:cs typeface="Calibri"/>
              </a:rPr>
              <a:t> факультетов</a:t>
            </a:r>
            <a:endParaRPr sz="900">
              <a:latin typeface="Calibri"/>
              <a:cs typeface="Calibri"/>
            </a:endParaRPr>
          </a:p>
          <a:p>
            <a:pPr marL="12700" marR="167005">
              <a:lnSpc>
                <a:spcPct val="101699"/>
              </a:lnSpc>
            </a:pPr>
            <a:r>
              <a:rPr sz="900" dirty="0">
                <a:solidFill>
                  <a:srgbClr val="2F6E90"/>
                </a:solidFill>
                <a:latin typeface="Calibri"/>
                <a:cs typeface="Calibri"/>
              </a:rPr>
              <a:t>5 </a:t>
            </a:r>
            <a:r>
              <a:rPr sz="900" spc="-5" dirty="0">
                <a:solidFill>
                  <a:srgbClr val="2F6E90"/>
                </a:solidFill>
                <a:latin typeface="Calibri"/>
                <a:cs typeface="Calibri"/>
              </a:rPr>
              <a:t>научно-исследовательских институтов  технопарк</a:t>
            </a:r>
            <a:endParaRPr sz="9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900" dirty="0">
                <a:solidFill>
                  <a:srgbClr val="2F6E90"/>
                </a:solidFill>
                <a:latin typeface="Calibri"/>
                <a:cs typeface="Calibri"/>
              </a:rPr>
              <a:t>3</a:t>
            </a:r>
            <a:r>
              <a:rPr sz="900" spc="-10" dirty="0">
                <a:solidFill>
                  <a:srgbClr val="2F6E90"/>
                </a:solidFill>
                <a:latin typeface="Calibri"/>
                <a:cs typeface="Calibri"/>
              </a:rPr>
              <a:t> </a:t>
            </a:r>
            <a:r>
              <a:rPr sz="900" spc="-5" dirty="0">
                <a:solidFill>
                  <a:srgbClr val="2F6E90"/>
                </a:solidFill>
                <a:latin typeface="Calibri"/>
                <a:cs typeface="Calibri"/>
              </a:rPr>
              <a:t>бизнес-инкубатора</a:t>
            </a:r>
            <a:endParaRPr sz="9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-5" dirty="0">
                <a:solidFill>
                  <a:srgbClr val="2F6E90"/>
                </a:solidFill>
                <a:latin typeface="Calibri"/>
                <a:cs typeface="Calibri"/>
              </a:rPr>
              <a:t>центр электоральной</a:t>
            </a:r>
            <a:r>
              <a:rPr sz="900" spc="-10" dirty="0">
                <a:solidFill>
                  <a:srgbClr val="2F6E90"/>
                </a:solidFill>
                <a:latin typeface="Calibri"/>
                <a:cs typeface="Calibri"/>
              </a:rPr>
              <a:t> </a:t>
            </a:r>
            <a:r>
              <a:rPr sz="900" spc="-5" dirty="0">
                <a:solidFill>
                  <a:srgbClr val="2F6E90"/>
                </a:solidFill>
                <a:latin typeface="Calibri"/>
                <a:cs typeface="Calibri"/>
              </a:rPr>
              <a:t>политики</a:t>
            </a:r>
            <a:endParaRPr sz="9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dirty="0">
                <a:solidFill>
                  <a:srgbClr val="2F6E90"/>
                </a:solidFill>
                <a:latin typeface="Calibri"/>
                <a:cs typeface="Calibri"/>
              </a:rPr>
              <a:t>10 </a:t>
            </a:r>
            <a:r>
              <a:rPr sz="900" spc="-5" dirty="0">
                <a:solidFill>
                  <a:srgbClr val="2F6E90"/>
                </a:solidFill>
                <a:latin typeface="Calibri"/>
                <a:cs typeface="Calibri"/>
              </a:rPr>
              <a:t>научно-исследовательских</a:t>
            </a:r>
            <a:r>
              <a:rPr sz="900" spc="-20" dirty="0">
                <a:solidFill>
                  <a:srgbClr val="2F6E90"/>
                </a:solidFill>
                <a:latin typeface="Calibri"/>
                <a:cs typeface="Calibri"/>
              </a:rPr>
              <a:t> </a:t>
            </a:r>
            <a:r>
              <a:rPr sz="900" spc="-5" dirty="0">
                <a:solidFill>
                  <a:srgbClr val="2F6E90"/>
                </a:solidFill>
                <a:latin typeface="Calibri"/>
                <a:cs typeface="Calibri"/>
              </a:rPr>
              <a:t>лабораторий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20974" y="1999897"/>
            <a:ext cx="46355" cy="45720"/>
          </a:xfrm>
          <a:custGeom>
            <a:avLst/>
            <a:gdLst/>
            <a:ahLst/>
            <a:cxnLst/>
            <a:rect l="l" t="t" r="r" b="b"/>
            <a:pathLst>
              <a:path w="46354" h="45719">
                <a:moveTo>
                  <a:pt x="22863" y="0"/>
                </a:moveTo>
                <a:lnTo>
                  <a:pt x="13963" y="1795"/>
                </a:lnTo>
                <a:lnTo>
                  <a:pt x="6696" y="6694"/>
                </a:lnTo>
                <a:lnTo>
                  <a:pt x="1796" y="13960"/>
                </a:lnTo>
                <a:lnTo>
                  <a:pt x="0" y="22859"/>
                </a:lnTo>
                <a:lnTo>
                  <a:pt x="1796" y="31757"/>
                </a:lnTo>
                <a:lnTo>
                  <a:pt x="6696" y="39022"/>
                </a:lnTo>
                <a:lnTo>
                  <a:pt x="13963" y="43920"/>
                </a:lnTo>
                <a:lnTo>
                  <a:pt x="22863" y="45716"/>
                </a:lnTo>
                <a:lnTo>
                  <a:pt x="31764" y="43920"/>
                </a:lnTo>
                <a:lnTo>
                  <a:pt x="39031" y="39022"/>
                </a:lnTo>
                <a:lnTo>
                  <a:pt x="43931" y="31757"/>
                </a:lnTo>
                <a:lnTo>
                  <a:pt x="45727" y="22859"/>
                </a:lnTo>
                <a:lnTo>
                  <a:pt x="43931" y="13960"/>
                </a:lnTo>
                <a:lnTo>
                  <a:pt x="39031" y="6694"/>
                </a:lnTo>
                <a:lnTo>
                  <a:pt x="31764" y="1795"/>
                </a:lnTo>
                <a:lnTo>
                  <a:pt x="22863" y="0"/>
                </a:lnTo>
                <a:close/>
              </a:path>
            </a:pathLst>
          </a:custGeom>
          <a:solidFill>
            <a:srgbClr val="316E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96462" y="487681"/>
            <a:ext cx="4459230" cy="109728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0" y="487681"/>
            <a:ext cx="632460" cy="1097280"/>
          </a:xfrm>
          <a:custGeom>
            <a:avLst/>
            <a:gdLst/>
            <a:ahLst/>
            <a:cxnLst/>
            <a:rect l="l" t="t" r="r" b="b"/>
            <a:pathLst>
              <a:path w="632460" h="1097280">
                <a:moveTo>
                  <a:pt x="0" y="0"/>
                </a:moveTo>
                <a:lnTo>
                  <a:pt x="631962" y="0"/>
                </a:lnTo>
                <a:lnTo>
                  <a:pt x="631962" y="1097280"/>
                </a:lnTo>
                <a:lnTo>
                  <a:pt x="0" y="1097280"/>
                </a:lnTo>
                <a:lnTo>
                  <a:pt x="0" y="0"/>
                </a:lnTo>
                <a:close/>
              </a:path>
            </a:pathLst>
          </a:custGeom>
          <a:solidFill>
            <a:srgbClr val="D984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220198" y="487681"/>
            <a:ext cx="632460" cy="1097280"/>
          </a:xfrm>
          <a:custGeom>
            <a:avLst/>
            <a:gdLst/>
            <a:ahLst/>
            <a:cxnLst/>
            <a:rect l="l" t="t" r="r" b="b"/>
            <a:pathLst>
              <a:path w="632460" h="1097280">
                <a:moveTo>
                  <a:pt x="0" y="0"/>
                </a:moveTo>
                <a:lnTo>
                  <a:pt x="631962" y="0"/>
                </a:lnTo>
                <a:lnTo>
                  <a:pt x="631962" y="1097280"/>
                </a:lnTo>
                <a:lnTo>
                  <a:pt x="0" y="1097280"/>
                </a:lnTo>
                <a:lnTo>
                  <a:pt x="0" y="0"/>
                </a:lnTo>
                <a:close/>
              </a:path>
            </a:pathLst>
          </a:custGeom>
          <a:solidFill>
            <a:srgbClr val="D984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20974" y="2135534"/>
            <a:ext cx="46355" cy="45720"/>
          </a:xfrm>
          <a:custGeom>
            <a:avLst/>
            <a:gdLst/>
            <a:ahLst/>
            <a:cxnLst/>
            <a:rect l="l" t="t" r="r" b="b"/>
            <a:pathLst>
              <a:path w="46354" h="45719">
                <a:moveTo>
                  <a:pt x="22863" y="0"/>
                </a:moveTo>
                <a:lnTo>
                  <a:pt x="13963" y="1795"/>
                </a:lnTo>
                <a:lnTo>
                  <a:pt x="6696" y="6694"/>
                </a:lnTo>
                <a:lnTo>
                  <a:pt x="1796" y="13960"/>
                </a:lnTo>
                <a:lnTo>
                  <a:pt x="0" y="22860"/>
                </a:lnTo>
                <a:lnTo>
                  <a:pt x="1796" y="31757"/>
                </a:lnTo>
                <a:lnTo>
                  <a:pt x="6696" y="39022"/>
                </a:lnTo>
                <a:lnTo>
                  <a:pt x="13963" y="43920"/>
                </a:lnTo>
                <a:lnTo>
                  <a:pt x="22863" y="45716"/>
                </a:lnTo>
                <a:lnTo>
                  <a:pt x="31764" y="43920"/>
                </a:lnTo>
                <a:lnTo>
                  <a:pt x="39031" y="39022"/>
                </a:lnTo>
                <a:lnTo>
                  <a:pt x="43931" y="31757"/>
                </a:lnTo>
                <a:lnTo>
                  <a:pt x="45727" y="22860"/>
                </a:lnTo>
                <a:lnTo>
                  <a:pt x="43931" y="13960"/>
                </a:lnTo>
                <a:lnTo>
                  <a:pt x="39031" y="6694"/>
                </a:lnTo>
                <a:lnTo>
                  <a:pt x="31764" y="1795"/>
                </a:lnTo>
                <a:lnTo>
                  <a:pt x="22863" y="0"/>
                </a:lnTo>
                <a:close/>
              </a:path>
            </a:pathLst>
          </a:custGeom>
          <a:solidFill>
            <a:srgbClr val="316E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20974" y="2283364"/>
            <a:ext cx="46355" cy="45720"/>
          </a:xfrm>
          <a:custGeom>
            <a:avLst/>
            <a:gdLst/>
            <a:ahLst/>
            <a:cxnLst/>
            <a:rect l="l" t="t" r="r" b="b"/>
            <a:pathLst>
              <a:path w="46354" h="45719">
                <a:moveTo>
                  <a:pt x="22863" y="0"/>
                </a:moveTo>
                <a:lnTo>
                  <a:pt x="13963" y="1795"/>
                </a:lnTo>
                <a:lnTo>
                  <a:pt x="6696" y="6694"/>
                </a:lnTo>
                <a:lnTo>
                  <a:pt x="1796" y="13960"/>
                </a:lnTo>
                <a:lnTo>
                  <a:pt x="0" y="22859"/>
                </a:lnTo>
                <a:lnTo>
                  <a:pt x="1796" y="31757"/>
                </a:lnTo>
                <a:lnTo>
                  <a:pt x="6696" y="39022"/>
                </a:lnTo>
                <a:lnTo>
                  <a:pt x="13963" y="43920"/>
                </a:lnTo>
                <a:lnTo>
                  <a:pt x="22863" y="45716"/>
                </a:lnTo>
                <a:lnTo>
                  <a:pt x="31764" y="43920"/>
                </a:lnTo>
                <a:lnTo>
                  <a:pt x="39031" y="39022"/>
                </a:lnTo>
                <a:lnTo>
                  <a:pt x="43931" y="31757"/>
                </a:lnTo>
                <a:lnTo>
                  <a:pt x="45727" y="22859"/>
                </a:lnTo>
                <a:lnTo>
                  <a:pt x="43931" y="13960"/>
                </a:lnTo>
                <a:lnTo>
                  <a:pt x="39031" y="6694"/>
                </a:lnTo>
                <a:lnTo>
                  <a:pt x="31764" y="1795"/>
                </a:lnTo>
                <a:lnTo>
                  <a:pt x="22863" y="0"/>
                </a:lnTo>
                <a:close/>
              </a:path>
            </a:pathLst>
          </a:custGeom>
          <a:solidFill>
            <a:srgbClr val="316E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20974" y="2419002"/>
            <a:ext cx="46355" cy="45720"/>
          </a:xfrm>
          <a:custGeom>
            <a:avLst/>
            <a:gdLst/>
            <a:ahLst/>
            <a:cxnLst/>
            <a:rect l="l" t="t" r="r" b="b"/>
            <a:pathLst>
              <a:path w="46354" h="45719">
                <a:moveTo>
                  <a:pt x="22863" y="0"/>
                </a:moveTo>
                <a:lnTo>
                  <a:pt x="13963" y="1795"/>
                </a:lnTo>
                <a:lnTo>
                  <a:pt x="6696" y="6694"/>
                </a:lnTo>
                <a:lnTo>
                  <a:pt x="1796" y="13960"/>
                </a:lnTo>
                <a:lnTo>
                  <a:pt x="0" y="22859"/>
                </a:lnTo>
                <a:lnTo>
                  <a:pt x="1796" y="31757"/>
                </a:lnTo>
                <a:lnTo>
                  <a:pt x="6696" y="39022"/>
                </a:lnTo>
                <a:lnTo>
                  <a:pt x="13963" y="43920"/>
                </a:lnTo>
                <a:lnTo>
                  <a:pt x="22863" y="45716"/>
                </a:lnTo>
                <a:lnTo>
                  <a:pt x="31764" y="43920"/>
                </a:lnTo>
                <a:lnTo>
                  <a:pt x="39031" y="39022"/>
                </a:lnTo>
                <a:lnTo>
                  <a:pt x="43931" y="31757"/>
                </a:lnTo>
                <a:lnTo>
                  <a:pt x="45727" y="22859"/>
                </a:lnTo>
                <a:lnTo>
                  <a:pt x="43931" y="13960"/>
                </a:lnTo>
                <a:lnTo>
                  <a:pt x="39031" y="6694"/>
                </a:lnTo>
                <a:lnTo>
                  <a:pt x="31764" y="1795"/>
                </a:lnTo>
                <a:lnTo>
                  <a:pt x="22863" y="0"/>
                </a:lnTo>
                <a:close/>
              </a:path>
            </a:pathLst>
          </a:custGeom>
          <a:solidFill>
            <a:srgbClr val="316E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20974" y="2566832"/>
            <a:ext cx="46355" cy="45720"/>
          </a:xfrm>
          <a:custGeom>
            <a:avLst/>
            <a:gdLst/>
            <a:ahLst/>
            <a:cxnLst/>
            <a:rect l="l" t="t" r="r" b="b"/>
            <a:pathLst>
              <a:path w="46354" h="45719">
                <a:moveTo>
                  <a:pt x="22863" y="0"/>
                </a:moveTo>
                <a:lnTo>
                  <a:pt x="13963" y="1795"/>
                </a:lnTo>
                <a:lnTo>
                  <a:pt x="6696" y="6694"/>
                </a:lnTo>
                <a:lnTo>
                  <a:pt x="1796" y="13960"/>
                </a:lnTo>
                <a:lnTo>
                  <a:pt x="0" y="22859"/>
                </a:lnTo>
                <a:lnTo>
                  <a:pt x="1796" y="31757"/>
                </a:lnTo>
                <a:lnTo>
                  <a:pt x="6696" y="39022"/>
                </a:lnTo>
                <a:lnTo>
                  <a:pt x="13963" y="43920"/>
                </a:lnTo>
                <a:lnTo>
                  <a:pt x="22863" y="45716"/>
                </a:lnTo>
                <a:lnTo>
                  <a:pt x="31764" y="43920"/>
                </a:lnTo>
                <a:lnTo>
                  <a:pt x="39031" y="39022"/>
                </a:lnTo>
                <a:lnTo>
                  <a:pt x="43931" y="31757"/>
                </a:lnTo>
                <a:lnTo>
                  <a:pt x="45727" y="22859"/>
                </a:lnTo>
                <a:lnTo>
                  <a:pt x="43931" y="13960"/>
                </a:lnTo>
                <a:lnTo>
                  <a:pt x="39031" y="6694"/>
                </a:lnTo>
                <a:lnTo>
                  <a:pt x="31764" y="1795"/>
                </a:lnTo>
                <a:lnTo>
                  <a:pt x="22863" y="0"/>
                </a:lnTo>
                <a:close/>
              </a:path>
            </a:pathLst>
          </a:custGeom>
          <a:solidFill>
            <a:srgbClr val="316E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20974" y="2697897"/>
            <a:ext cx="46355" cy="45720"/>
          </a:xfrm>
          <a:custGeom>
            <a:avLst/>
            <a:gdLst/>
            <a:ahLst/>
            <a:cxnLst/>
            <a:rect l="l" t="t" r="r" b="b"/>
            <a:pathLst>
              <a:path w="46354" h="45719">
                <a:moveTo>
                  <a:pt x="22863" y="0"/>
                </a:moveTo>
                <a:lnTo>
                  <a:pt x="13963" y="1795"/>
                </a:lnTo>
                <a:lnTo>
                  <a:pt x="6696" y="6694"/>
                </a:lnTo>
                <a:lnTo>
                  <a:pt x="1796" y="13960"/>
                </a:lnTo>
                <a:lnTo>
                  <a:pt x="0" y="22859"/>
                </a:lnTo>
                <a:lnTo>
                  <a:pt x="1796" y="31757"/>
                </a:lnTo>
                <a:lnTo>
                  <a:pt x="6696" y="39022"/>
                </a:lnTo>
                <a:lnTo>
                  <a:pt x="13963" y="43920"/>
                </a:lnTo>
                <a:lnTo>
                  <a:pt x="22863" y="45716"/>
                </a:lnTo>
                <a:lnTo>
                  <a:pt x="31764" y="43920"/>
                </a:lnTo>
                <a:lnTo>
                  <a:pt x="39031" y="39022"/>
                </a:lnTo>
                <a:lnTo>
                  <a:pt x="43931" y="31757"/>
                </a:lnTo>
                <a:lnTo>
                  <a:pt x="45727" y="22859"/>
                </a:lnTo>
                <a:lnTo>
                  <a:pt x="43931" y="13960"/>
                </a:lnTo>
                <a:lnTo>
                  <a:pt x="39031" y="6694"/>
                </a:lnTo>
                <a:lnTo>
                  <a:pt x="31764" y="1795"/>
                </a:lnTo>
                <a:lnTo>
                  <a:pt x="22863" y="0"/>
                </a:lnTo>
                <a:close/>
              </a:path>
            </a:pathLst>
          </a:custGeom>
          <a:solidFill>
            <a:srgbClr val="316E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839208" y="2007111"/>
            <a:ext cx="46355" cy="45720"/>
          </a:xfrm>
          <a:custGeom>
            <a:avLst/>
            <a:gdLst/>
            <a:ahLst/>
            <a:cxnLst/>
            <a:rect l="l" t="t" r="r" b="b"/>
            <a:pathLst>
              <a:path w="46355" h="45719">
                <a:moveTo>
                  <a:pt x="22863" y="0"/>
                </a:moveTo>
                <a:lnTo>
                  <a:pt x="13963" y="1795"/>
                </a:lnTo>
                <a:lnTo>
                  <a:pt x="6696" y="6694"/>
                </a:lnTo>
                <a:lnTo>
                  <a:pt x="1796" y="13960"/>
                </a:lnTo>
                <a:lnTo>
                  <a:pt x="0" y="22859"/>
                </a:lnTo>
                <a:lnTo>
                  <a:pt x="1796" y="31757"/>
                </a:lnTo>
                <a:lnTo>
                  <a:pt x="6696" y="39022"/>
                </a:lnTo>
                <a:lnTo>
                  <a:pt x="13963" y="43920"/>
                </a:lnTo>
                <a:lnTo>
                  <a:pt x="22863" y="45716"/>
                </a:lnTo>
                <a:lnTo>
                  <a:pt x="31764" y="43920"/>
                </a:lnTo>
                <a:lnTo>
                  <a:pt x="39031" y="39022"/>
                </a:lnTo>
                <a:lnTo>
                  <a:pt x="43931" y="31757"/>
                </a:lnTo>
                <a:lnTo>
                  <a:pt x="45727" y="22859"/>
                </a:lnTo>
                <a:lnTo>
                  <a:pt x="43931" y="13960"/>
                </a:lnTo>
                <a:lnTo>
                  <a:pt x="39031" y="6694"/>
                </a:lnTo>
                <a:lnTo>
                  <a:pt x="31764" y="1795"/>
                </a:lnTo>
                <a:lnTo>
                  <a:pt x="22863" y="0"/>
                </a:lnTo>
                <a:close/>
              </a:path>
            </a:pathLst>
          </a:custGeom>
          <a:solidFill>
            <a:srgbClr val="316E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842257" y="2147321"/>
            <a:ext cx="46355" cy="45720"/>
          </a:xfrm>
          <a:custGeom>
            <a:avLst/>
            <a:gdLst/>
            <a:ahLst/>
            <a:cxnLst/>
            <a:rect l="l" t="t" r="r" b="b"/>
            <a:pathLst>
              <a:path w="46355" h="45719">
                <a:moveTo>
                  <a:pt x="22863" y="0"/>
                </a:moveTo>
                <a:lnTo>
                  <a:pt x="13963" y="1795"/>
                </a:lnTo>
                <a:lnTo>
                  <a:pt x="6696" y="6694"/>
                </a:lnTo>
                <a:lnTo>
                  <a:pt x="1796" y="13960"/>
                </a:lnTo>
                <a:lnTo>
                  <a:pt x="0" y="22859"/>
                </a:lnTo>
                <a:lnTo>
                  <a:pt x="1796" y="31757"/>
                </a:lnTo>
                <a:lnTo>
                  <a:pt x="6696" y="39022"/>
                </a:lnTo>
                <a:lnTo>
                  <a:pt x="13963" y="43920"/>
                </a:lnTo>
                <a:lnTo>
                  <a:pt x="22863" y="45716"/>
                </a:lnTo>
                <a:lnTo>
                  <a:pt x="31764" y="43920"/>
                </a:lnTo>
                <a:lnTo>
                  <a:pt x="39031" y="39022"/>
                </a:lnTo>
                <a:lnTo>
                  <a:pt x="43931" y="31757"/>
                </a:lnTo>
                <a:lnTo>
                  <a:pt x="45727" y="22859"/>
                </a:lnTo>
                <a:lnTo>
                  <a:pt x="43931" y="13960"/>
                </a:lnTo>
                <a:lnTo>
                  <a:pt x="39031" y="6694"/>
                </a:lnTo>
                <a:lnTo>
                  <a:pt x="31764" y="1795"/>
                </a:lnTo>
                <a:lnTo>
                  <a:pt x="22863" y="0"/>
                </a:lnTo>
                <a:close/>
              </a:path>
            </a:pathLst>
          </a:custGeom>
          <a:solidFill>
            <a:srgbClr val="316E8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487681"/>
            <a:ext cx="5851745" cy="193163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567995" y="2487815"/>
            <a:ext cx="2715895" cy="5194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800" b="0" dirty="0">
                <a:solidFill>
                  <a:srgbClr val="4E4E4D"/>
                </a:solidFill>
                <a:latin typeface="Calibri Light"/>
                <a:cs typeface="Calibri Light"/>
              </a:rPr>
              <a:t>Адрес: </a:t>
            </a:r>
            <a:r>
              <a:rPr sz="800" b="0" spc="-5" dirty="0">
                <a:solidFill>
                  <a:srgbClr val="4E4E4D"/>
                </a:solidFill>
                <a:latin typeface="Calibri Light"/>
                <a:cs typeface="Calibri Light"/>
              </a:rPr>
              <a:t>Санкт-Петербург, </a:t>
            </a:r>
            <a:r>
              <a:rPr sz="800" b="0" spc="-20" dirty="0">
                <a:solidFill>
                  <a:srgbClr val="4E4E4D"/>
                </a:solidFill>
                <a:latin typeface="Calibri Light"/>
                <a:cs typeface="Calibri Light"/>
              </a:rPr>
              <a:t>г. </a:t>
            </a:r>
            <a:r>
              <a:rPr sz="800" b="0" dirty="0">
                <a:solidFill>
                  <a:srgbClr val="4E4E4D"/>
                </a:solidFill>
                <a:latin typeface="Calibri Light"/>
                <a:cs typeface="Calibri Light"/>
              </a:rPr>
              <a:t>Пушкин, </a:t>
            </a:r>
            <a:r>
              <a:rPr sz="800" b="0" spc="-5" dirty="0">
                <a:solidFill>
                  <a:srgbClr val="4E4E4D"/>
                </a:solidFill>
                <a:latin typeface="Calibri Light"/>
                <a:cs typeface="Calibri Light"/>
              </a:rPr>
              <a:t>Петербургское </a:t>
            </a:r>
            <a:r>
              <a:rPr sz="800" b="0" dirty="0">
                <a:solidFill>
                  <a:srgbClr val="4E4E4D"/>
                </a:solidFill>
                <a:latin typeface="Calibri Light"/>
                <a:cs typeface="Calibri Light"/>
              </a:rPr>
              <a:t>шоссе,</a:t>
            </a:r>
            <a:r>
              <a:rPr sz="800" b="0" spc="-50" dirty="0">
                <a:solidFill>
                  <a:srgbClr val="4E4E4D"/>
                </a:solidFill>
                <a:latin typeface="Calibri Light"/>
                <a:cs typeface="Calibri Light"/>
              </a:rPr>
              <a:t> </a:t>
            </a:r>
            <a:r>
              <a:rPr sz="800" b="0" dirty="0">
                <a:solidFill>
                  <a:srgbClr val="4E4E4D"/>
                </a:solidFill>
                <a:latin typeface="Calibri Light"/>
                <a:cs typeface="Calibri Light"/>
              </a:rPr>
              <a:t>д.10.</a:t>
            </a:r>
            <a:endParaRPr sz="800">
              <a:latin typeface="Calibri Light"/>
              <a:cs typeface="Calibri Light"/>
            </a:endParaRPr>
          </a:p>
          <a:p>
            <a:pPr marL="316865" marR="309880" algn="ctr">
              <a:lnSpc>
                <a:spcPct val="101699"/>
              </a:lnSpc>
            </a:pPr>
            <a:r>
              <a:rPr sz="800" b="0" spc="-5" dirty="0">
                <a:solidFill>
                  <a:srgbClr val="4E4E4D"/>
                </a:solidFill>
                <a:latin typeface="Calibri Light"/>
                <a:cs typeface="Calibri Light"/>
              </a:rPr>
              <a:t>Контактный телефон: </a:t>
            </a:r>
            <a:r>
              <a:rPr sz="800" b="0" dirty="0">
                <a:solidFill>
                  <a:srgbClr val="4E4E4D"/>
                </a:solidFill>
                <a:latin typeface="Calibri Light"/>
                <a:cs typeface="Calibri Light"/>
              </a:rPr>
              <a:t>466-65-58; </a:t>
            </a:r>
            <a:r>
              <a:rPr sz="800" b="0" spc="-5" dirty="0">
                <a:solidFill>
                  <a:srgbClr val="4E4E4D"/>
                </a:solidFill>
                <a:latin typeface="Calibri Light"/>
                <a:cs typeface="Calibri Light"/>
              </a:rPr>
              <a:t>Факс:</a:t>
            </a:r>
            <a:r>
              <a:rPr sz="800" b="0" spc="-50" dirty="0">
                <a:solidFill>
                  <a:srgbClr val="4E4E4D"/>
                </a:solidFill>
                <a:latin typeface="Calibri Light"/>
                <a:cs typeface="Calibri Light"/>
              </a:rPr>
              <a:t> </a:t>
            </a:r>
            <a:r>
              <a:rPr sz="800" b="0" dirty="0">
                <a:solidFill>
                  <a:srgbClr val="4E4E4D"/>
                </a:solidFill>
                <a:latin typeface="Calibri Light"/>
                <a:cs typeface="Calibri Light"/>
              </a:rPr>
              <a:t>466-49-99  </a:t>
            </a:r>
            <a:r>
              <a:rPr sz="800" b="0" spc="-5" dirty="0">
                <a:solidFill>
                  <a:srgbClr val="4E4E4D"/>
                </a:solidFill>
                <a:latin typeface="Calibri Light"/>
                <a:cs typeface="Calibri Light"/>
              </a:rPr>
              <a:t>Электронная </a:t>
            </a:r>
            <a:r>
              <a:rPr sz="800" b="0" dirty="0">
                <a:solidFill>
                  <a:srgbClr val="4E4E4D"/>
                </a:solidFill>
                <a:latin typeface="Calibri Light"/>
                <a:cs typeface="Calibri Light"/>
              </a:rPr>
              <a:t>почта: </a:t>
            </a:r>
            <a:r>
              <a:rPr sz="800" b="0" dirty="0">
                <a:solidFill>
                  <a:srgbClr val="4E4E4D"/>
                </a:solidFill>
                <a:latin typeface="Calibri Light"/>
                <a:cs typeface="Calibri Light"/>
                <a:hlinkClick r:id="rId4"/>
              </a:rPr>
              <a:t>pushkin@lengu.ru </a:t>
            </a:r>
            <a:r>
              <a:rPr sz="800" b="0" dirty="0">
                <a:solidFill>
                  <a:srgbClr val="4E4E4D"/>
                </a:solidFill>
                <a:latin typeface="Calibri Light"/>
                <a:cs typeface="Calibri Light"/>
              </a:rPr>
              <a:t> </a:t>
            </a:r>
            <a:r>
              <a:rPr sz="800" b="0" spc="-5" dirty="0">
                <a:solidFill>
                  <a:srgbClr val="4E4E4D"/>
                </a:solidFill>
                <a:latin typeface="Calibri Light"/>
                <a:cs typeface="Calibri Light"/>
                <a:hlinkClick r:id="rId5"/>
              </a:rPr>
              <a:t>www.lengu.ru</a:t>
            </a:r>
            <a:endParaRPr sz="800">
              <a:latin typeface="Calibri Light"/>
              <a:cs typeface="Calibri Ligh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023442" y="3012667"/>
            <a:ext cx="167005" cy="167005"/>
          </a:xfrm>
          <a:custGeom>
            <a:avLst/>
            <a:gdLst/>
            <a:ahLst/>
            <a:cxnLst/>
            <a:rect l="l" t="t" r="r" b="b"/>
            <a:pathLst>
              <a:path w="167005" h="167005">
                <a:moveTo>
                  <a:pt x="83459" y="0"/>
                </a:moveTo>
                <a:lnTo>
                  <a:pt x="50972" y="6558"/>
                </a:lnTo>
                <a:lnTo>
                  <a:pt x="24444" y="24443"/>
                </a:lnTo>
                <a:lnTo>
                  <a:pt x="6558" y="50969"/>
                </a:lnTo>
                <a:lnTo>
                  <a:pt x="0" y="83451"/>
                </a:lnTo>
                <a:lnTo>
                  <a:pt x="6558" y="115936"/>
                </a:lnTo>
                <a:lnTo>
                  <a:pt x="24444" y="142464"/>
                </a:lnTo>
                <a:lnTo>
                  <a:pt x="50972" y="160350"/>
                </a:lnTo>
                <a:lnTo>
                  <a:pt x="83459" y="166909"/>
                </a:lnTo>
                <a:lnTo>
                  <a:pt x="115943" y="160350"/>
                </a:lnTo>
                <a:lnTo>
                  <a:pt x="142470" y="142464"/>
                </a:lnTo>
                <a:lnTo>
                  <a:pt x="160355" y="115936"/>
                </a:lnTo>
                <a:lnTo>
                  <a:pt x="166913" y="83451"/>
                </a:lnTo>
                <a:lnTo>
                  <a:pt x="160355" y="50969"/>
                </a:lnTo>
                <a:lnTo>
                  <a:pt x="142470" y="24443"/>
                </a:lnTo>
                <a:lnTo>
                  <a:pt x="115943" y="6558"/>
                </a:lnTo>
                <a:lnTo>
                  <a:pt x="83459" y="0"/>
                </a:lnTo>
                <a:close/>
              </a:path>
            </a:pathLst>
          </a:custGeom>
          <a:solidFill>
            <a:srgbClr val="4E4E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661973" y="3012663"/>
            <a:ext cx="167005" cy="167005"/>
          </a:xfrm>
          <a:custGeom>
            <a:avLst/>
            <a:gdLst/>
            <a:ahLst/>
            <a:cxnLst/>
            <a:rect l="l" t="t" r="r" b="b"/>
            <a:pathLst>
              <a:path w="167005" h="167005">
                <a:moveTo>
                  <a:pt x="83375" y="0"/>
                </a:moveTo>
                <a:lnTo>
                  <a:pt x="50923" y="6552"/>
                </a:lnTo>
                <a:lnTo>
                  <a:pt x="24421" y="24419"/>
                </a:lnTo>
                <a:lnTo>
                  <a:pt x="6552" y="50919"/>
                </a:lnTo>
                <a:lnTo>
                  <a:pt x="0" y="83369"/>
                </a:lnTo>
                <a:lnTo>
                  <a:pt x="6552" y="115821"/>
                </a:lnTo>
                <a:lnTo>
                  <a:pt x="24421" y="142323"/>
                </a:lnTo>
                <a:lnTo>
                  <a:pt x="50923" y="160192"/>
                </a:lnTo>
                <a:lnTo>
                  <a:pt x="83375" y="166744"/>
                </a:lnTo>
                <a:lnTo>
                  <a:pt x="115825" y="160192"/>
                </a:lnTo>
                <a:lnTo>
                  <a:pt x="142325" y="142323"/>
                </a:lnTo>
                <a:lnTo>
                  <a:pt x="160192" y="115821"/>
                </a:lnTo>
                <a:lnTo>
                  <a:pt x="166744" y="83369"/>
                </a:lnTo>
                <a:lnTo>
                  <a:pt x="160192" y="50919"/>
                </a:lnTo>
                <a:lnTo>
                  <a:pt x="142325" y="24419"/>
                </a:lnTo>
                <a:lnTo>
                  <a:pt x="115825" y="6552"/>
                </a:lnTo>
                <a:lnTo>
                  <a:pt x="83375" y="0"/>
                </a:lnTo>
                <a:close/>
              </a:path>
            </a:pathLst>
          </a:custGeom>
          <a:solidFill>
            <a:srgbClr val="4E4E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842620" y="3012667"/>
            <a:ext cx="167005" cy="167005"/>
          </a:xfrm>
          <a:custGeom>
            <a:avLst/>
            <a:gdLst/>
            <a:ahLst/>
            <a:cxnLst/>
            <a:rect l="l" t="t" r="r" b="b"/>
            <a:pathLst>
              <a:path w="167005" h="167005">
                <a:moveTo>
                  <a:pt x="83463" y="0"/>
                </a:moveTo>
                <a:lnTo>
                  <a:pt x="50975" y="6558"/>
                </a:lnTo>
                <a:lnTo>
                  <a:pt x="24446" y="24443"/>
                </a:lnTo>
                <a:lnTo>
                  <a:pt x="6559" y="50969"/>
                </a:lnTo>
                <a:lnTo>
                  <a:pt x="0" y="83451"/>
                </a:lnTo>
                <a:lnTo>
                  <a:pt x="6559" y="115936"/>
                </a:lnTo>
                <a:lnTo>
                  <a:pt x="24446" y="142464"/>
                </a:lnTo>
                <a:lnTo>
                  <a:pt x="50975" y="160350"/>
                </a:lnTo>
                <a:lnTo>
                  <a:pt x="83463" y="166909"/>
                </a:lnTo>
                <a:lnTo>
                  <a:pt x="115947" y="160350"/>
                </a:lnTo>
                <a:lnTo>
                  <a:pt x="142473" y="142464"/>
                </a:lnTo>
                <a:lnTo>
                  <a:pt x="160357" y="115936"/>
                </a:lnTo>
                <a:lnTo>
                  <a:pt x="166914" y="83451"/>
                </a:lnTo>
                <a:lnTo>
                  <a:pt x="160357" y="50969"/>
                </a:lnTo>
                <a:lnTo>
                  <a:pt x="142473" y="24443"/>
                </a:lnTo>
                <a:lnTo>
                  <a:pt x="115947" y="6558"/>
                </a:lnTo>
                <a:lnTo>
                  <a:pt x="83463" y="0"/>
                </a:lnTo>
                <a:close/>
              </a:path>
            </a:pathLst>
          </a:custGeom>
          <a:solidFill>
            <a:srgbClr val="4E4E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697717" y="3067751"/>
            <a:ext cx="95885" cy="57150"/>
          </a:xfrm>
          <a:custGeom>
            <a:avLst/>
            <a:gdLst/>
            <a:ahLst/>
            <a:cxnLst/>
            <a:rect l="l" t="t" r="r" b="b"/>
            <a:pathLst>
              <a:path w="95885" h="57150">
                <a:moveTo>
                  <a:pt x="16657" y="0"/>
                </a:moveTo>
                <a:lnTo>
                  <a:pt x="598" y="0"/>
                </a:lnTo>
                <a:lnTo>
                  <a:pt x="98" y="1165"/>
                </a:lnTo>
                <a:lnTo>
                  <a:pt x="0" y="2945"/>
                </a:lnTo>
                <a:lnTo>
                  <a:pt x="754" y="6963"/>
                </a:lnTo>
                <a:lnTo>
                  <a:pt x="23500" y="45697"/>
                </a:lnTo>
                <a:lnTo>
                  <a:pt x="48233" y="56569"/>
                </a:lnTo>
                <a:lnTo>
                  <a:pt x="54863" y="56569"/>
                </a:lnTo>
                <a:lnTo>
                  <a:pt x="55681" y="55083"/>
                </a:lnTo>
                <a:lnTo>
                  <a:pt x="55681" y="40196"/>
                </a:lnTo>
                <a:lnTo>
                  <a:pt x="56304" y="39603"/>
                </a:lnTo>
                <a:lnTo>
                  <a:pt x="85950" y="39603"/>
                </a:lnTo>
                <a:lnTo>
                  <a:pt x="83797" y="37061"/>
                </a:lnTo>
                <a:lnTo>
                  <a:pt x="80153" y="33969"/>
                </a:lnTo>
                <a:lnTo>
                  <a:pt x="79048" y="32424"/>
                </a:lnTo>
                <a:lnTo>
                  <a:pt x="78618" y="31870"/>
                </a:lnTo>
                <a:lnTo>
                  <a:pt x="35885" y="31870"/>
                </a:lnTo>
                <a:lnTo>
                  <a:pt x="32420" y="29611"/>
                </a:lnTo>
                <a:lnTo>
                  <a:pt x="27858" y="23528"/>
                </a:lnTo>
                <a:lnTo>
                  <a:pt x="23002" y="14660"/>
                </a:lnTo>
                <a:lnTo>
                  <a:pt x="18655" y="4046"/>
                </a:lnTo>
                <a:lnTo>
                  <a:pt x="17661" y="1165"/>
                </a:lnTo>
                <a:lnTo>
                  <a:pt x="16657" y="0"/>
                </a:lnTo>
                <a:close/>
              </a:path>
              <a:path w="95885" h="57150">
                <a:moveTo>
                  <a:pt x="85950" y="39603"/>
                </a:moveTo>
                <a:lnTo>
                  <a:pt x="59947" y="39603"/>
                </a:lnTo>
                <a:lnTo>
                  <a:pt x="62600" y="40370"/>
                </a:lnTo>
                <a:lnTo>
                  <a:pt x="68785" y="46332"/>
                </a:lnTo>
                <a:lnTo>
                  <a:pt x="75848" y="53398"/>
                </a:lnTo>
                <a:lnTo>
                  <a:pt x="77011" y="56569"/>
                </a:lnTo>
                <a:lnTo>
                  <a:pt x="94385" y="56569"/>
                </a:lnTo>
                <a:lnTo>
                  <a:pt x="95874" y="55083"/>
                </a:lnTo>
                <a:lnTo>
                  <a:pt x="95018" y="52146"/>
                </a:lnTo>
                <a:lnTo>
                  <a:pt x="94075" y="49211"/>
                </a:lnTo>
                <a:lnTo>
                  <a:pt x="90705" y="44966"/>
                </a:lnTo>
                <a:lnTo>
                  <a:pt x="85950" y="39603"/>
                </a:lnTo>
                <a:close/>
              </a:path>
              <a:path w="95885" h="57150">
                <a:moveTo>
                  <a:pt x="54910" y="0"/>
                </a:moveTo>
                <a:lnTo>
                  <a:pt x="34668" y="0"/>
                </a:lnTo>
                <a:lnTo>
                  <a:pt x="33723" y="1165"/>
                </a:lnTo>
                <a:lnTo>
                  <a:pt x="33674" y="4906"/>
                </a:lnTo>
                <a:lnTo>
                  <a:pt x="37429" y="5486"/>
                </a:lnTo>
                <a:lnTo>
                  <a:pt x="37814" y="12548"/>
                </a:lnTo>
                <a:lnTo>
                  <a:pt x="37814" y="31262"/>
                </a:lnTo>
                <a:lnTo>
                  <a:pt x="37209" y="31870"/>
                </a:lnTo>
                <a:lnTo>
                  <a:pt x="78618" y="31870"/>
                </a:lnTo>
                <a:lnTo>
                  <a:pt x="77504" y="30434"/>
                </a:lnTo>
                <a:lnTo>
                  <a:pt x="77943" y="29551"/>
                </a:lnTo>
                <a:lnTo>
                  <a:pt x="79048" y="27787"/>
                </a:lnTo>
                <a:lnTo>
                  <a:pt x="79277" y="27457"/>
                </a:lnTo>
                <a:lnTo>
                  <a:pt x="56639" y="27457"/>
                </a:lnTo>
                <a:lnTo>
                  <a:pt x="55681" y="26682"/>
                </a:lnTo>
                <a:lnTo>
                  <a:pt x="55671" y="1165"/>
                </a:lnTo>
                <a:lnTo>
                  <a:pt x="54910" y="0"/>
                </a:lnTo>
                <a:close/>
              </a:path>
              <a:path w="95885" h="57150">
                <a:moveTo>
                  <a:pt x="93074" y="0"/>
                </a:moveTo>
                <a:lnTo>
                  <a:pt x="76848" y="0"/>
                </a:lnTo>
                <a:lnTo>
                  <a:pt x="75624" y="1397"/>
                </a:lnTo>
                <a:lnTo>
                  <a:pt x="74514" y="4046"/>
                </a:lnTo>
                <a:lnTo>
                  <a:pt x="69663" y="15861"/>
                </a:lnTo>
                <a:lnTo>
                  <a:pt x="62157" y="24253"/>
                </a:lnTo>
                <a:lnTo>
                  <a:pt x="59728" y="26682"/>
                </a:lnTo>
                <a:lnTo>
                  <a:pt x="58621" y="27457"/>
                </a:lnTo>
                <a:lnTo>
                  <a:pt x="79277" y="27457"/>
                </a:lnTo>
                <a:lnTo>
                  <a:pt x="93733" y="1619"/>
                </a:lnTo>
                <a:lnTo>
                  <a:pt x="9307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054372" y="3043598"/>
            <a:ext cx="105410" cy="105410"/>
          </a:xfrm>
          <a:custGeom>
            <a:avLst/>
            <a:gdLst/>
            <a:ahLst/>
            <a:cxnLst/>
            <a:rect l="l" t="t" r="r" b="b"/>
            <a:pathLst>
              <a:path w="105410" h="105410">
                <a:moveTo>
                  <a:pt x="74729" y="0"/>
                </a:moveTo>
                <a:lnTo>
                  <a:pt x="30322" y="0"/>
                </a:lnTo>
                <a:lnTo>
                  <a:pt x="18521" y="2382"/>
                </a:lnTo>
                <a:lnTo>
                  <a:pt x="8882" y="8879"/>
                </a:lnTo>
                <a:lnTo>
                  <a:pt x="2383" y="18517"/>
                </a:lnTo>
                <a:lnTo>
                  <a:pt x="51" y="30063"/>
                </a:lnTo>
                <a:lnTo>
                  <a:pt x="0" y="74725"/>
                </a:lnTo>
                <a:lnTo>
                  <a:pt x="2383" y="86529"/>
                </a:lnTo>
                <a:lnTo>
                  <a:pt x="8882" y="96169"/>
                </a:lnTo>
                <a:lnTo>
                  <a:pt x="18521" y="102668"/>
                </a:lnTo>
                <a:lnTo>
                  <a:pt x="30322" y="105051"/>
                </a:lnTo>
                <a:lnTo>
                  <a:pt x="74729" y="105051"/>
                </a:lnTo>
                <a:lnTo>
                  <a:pt x="86532" y="102668"/>
                </a:lnTo>
                <a:lnTo>
                  <a:pt x="96170" y="96169"/>
                </a:lnTo>
                <a:lnTo>
                  <a:pt x="96529" y="95637"/>
                </a:lnTo>
                <a:lnTo>
                  <a:pt x="29800" y="95637"/>
                </a:lnTo>
                <a:lnTo>
                  <a:pt x="21968" y="94055"/>
                </a:lnTo>
                <a:lnTo>
                  <a:pt x="15571" y="89740"/>
                </a:lnTo>
                <a:lnTo>
                  <a:pt x="11258" y="83341"/>
                </a:lnTo>
                <a:lnTo>
                  <a:pt x="9677" y="75506"/>
                </a:lnTo>
                <a:lnTo>
                  <a:pt x="9677" y="30063"/>
                </a:lnTo>
                <a:lnTo>
                  <a:pt x="11258" y="22226"/>
                </a:lnTo>
                <a:lnTo>
                  <a:pt x="15571" y="15828"/>
                </a:lnTo>
                <a:lnTo>
                  <a:pt x="21968" y="11514"/>
                </a:lnTo>
                <a:lnTo>
                  <a:pt x="29800" y="9932"/>
                </a:lnTo>
                <a:lnTo>
                  <a:pt x="96880" y="9932"/>
                </a:lnTo>
                <a:lnTo>
                  <a:pt x="96170" y="8879"/>
                </a:lnTo>
                <a:lnTo>
                  <a:pt x="86532" y="2382"/>
                </a:lnTo>
                <a:lnTo>
                  <a:pt x="74729" y="0"/>
                </a:lnTo>
                <a:close/>
              </a:path>
              <a:path w="105410" h="105410">
                <a:moveTo>
                  <a:pt x="96880" y="9932"/>
                </a:moveTo>
                <a:lnTo>
                  <a:pt x="75251" y="9932"/>
                </a:lnTo>
                <a:lnTo>
                  <a:pt x="83083" y="11514"/>
                </a:lnTo>
                <a:lnTo>
                  <a:pt x="89480" y="15828"/>
                </a:lnTo>
                <a:lnTo>
                  <a:pt x="93793" y="22226"/>
                </a:lnTo>
                <a:lnTo>
                  <a:pt x="95375" y="30063"/>
                </a:lnTo>
                <a:lnTo>
                  <a:pt x="95375" y="75506"/>
                </a:lnTo>
                <a:lnTo>
                  <a:pt x="93793" y="83341"/>
                </a:lnTo>
                <a:lnTo>
                  <a:pt x="89480" y="89740"/>
                </a:lnTo>
                <a:lnTo>
                  <a:pt x="83083" y="94055"/>
                </a:lnTo>
                <a:lnTo>
                  <a:pt x="75251" y="95637"/>
                </a:lnTo>
                <a:lnTo>
                  <a:pt x="96529" y="95637"/>
                </a:lnTo>
                <a:lnTo>
                  <a:pt x="102669" y="86529"/>
                </a:lnTo>
                <a:lnTo>
                  <a:pt x="105051" y="74725"/>
                </a:lnTo>
                <a:lnTo>
                  <a:pt x="105000" y="30063"/>
                </a:lnTo>
                <a:lnTo>
                  <a:pt x="102669" y="18517"/>
                </a:lnTo>
                <a:lnTo>
                  <a:pt x="96880" y="993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079644" y="3069126"/>
            <a:ext cx="54610" cy="54610"/>
          </a:xfrm>
          <a:custGeom>
            <a:avLst/>
            <a:gdLst/>
            <a:ahLst/>
            <a:cxnLst/>
            <a:rect l="l" t="t" r="r" b="b"/>
            <a:pathLst>
              <a:path w="54610" h="54610">
                <a:moveTo>
                  <a:pt x="27256" y="0"/>
                </a:moveTo>
                <a:lnTo>
                  <a:pt x="16647" y="2141"/>
                </a:lnTo>
                <a:lnTo>
                  <a:pt x="7983" y="7983"/>
                </a:lnTo>
                <a:lnTo>
                  <a:pt x="2142" y="16646"/>
                </a:lnTo>
                <a:lnTo>
                  <a:pt x="0" y="27255"/>
                </a:lnTo>
                <a:lnTo>
                  <a:pt x="2142" y="37865"/>
                </a:lnTo>
                <a:lnTo>
                  <a:pt x="7983" y="46530"/>
                </a:lnTo>
                <a:lnTo>
                  <a:pt x="16647" y="52372"/>
                </a:lnTo>
                <a:lnTo>
                  <a:pt x="27256" y="54514"/>
                </a:lnTo>
                <a:lnTo>
                  <a:pt x="37866" y="52372"/>
                </a:lnTo>
                <a:lnTo>
                  <a:pt x="46529" y="46530"/>
                </a:lnTo>
                <a:lnTo>
                  <a:pt x="47613" y="44923"/>
                </a:lnTo>
                <a:lnTo>
                  <a:pt x="17496" y="44923"/>
                </a:lnTo>
                <a:lnTo>
                  <a:pt x="9583" y="37014"/>
                </a:lnTo>
                <a:lnTo>
                  <a:pt x="9583" y="17499"/>
                </a:lnTo>
                <a:lnTo>
                  <a:pt x="17496" y="9589"/>
                </a:lnTo>
                <a:lnTo>
                  <a:pt x="47613" y="9589"/>
                </a:lnTo>
                <a:lnTo>
                  <a:pt x="46529" y="7983"/>
                </a:lnTo>
                <a:lnTo>
                  <a:pt x="37866" y="2141"/>
                </a:lnTo>
                <a:lnTo>
                  <a:pt x="27256" y="0"/>
                </a:lnTo>
                <a:close/>
              </a:path>
              <a:path w="54610" h="54610">
                <a:moveTo>
                  <a:pt x="47613" y="9589"/>
                </a:moveTo>
                <a:lnTo>
                  <a:pt x="37011" y="9589"/>
                </a:lnTo>
                <a:lnTo>
                  <a:pt x="44924" y="17499"/>
                </a:lnTo>
                <a:lnTo>
                  <a:pt x="44924" y="37014"/>
                </a:lnTo>
                <a:lnTo>
                  <a:pt x="37011" y="44923"/>
                </a:lnTo>
                <a:lnTo>
                  <a:pt x="47613" y="44923"/>
                </a:lnTo>
                <a:lnTo>
                  <a:pt x="52370" y="37865"/>
                </a:lnTo>
                <a:lnTo>
                  <a:pt x="54512" y="27255"/>
                </a:lnTo>
                <a:lnTo>
                  <a:pt x="52370" y="16646"/>
                </a:lnTo>
                <a:lnTo>
                  <a:pt x="47613" y="958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860578" y="3049343"/>
            <a:ext cx="132080" cy="93345"/>
          </a:xfrm>
          <a:custGeom>
            <a:avLst/>
            <a:gdLst/>
            <a:ahLst/>
            <a:cxnLst/>
            <a:rect l="l" t="t" r="r" b="b"/>
            <a:pathLst>
              <a:path w="132080" h="93344">
                <a:moveTo>
                  <a:pt x="65858" y="0"/>
                </a:moveTo>
                <a:lnTo>
                  <a:pt x="26745" y="1168"/>
                </a:lnTo>
                <a:lnTo>
                  <a:pt x="301" y="34343"/>
                </a:lnTo>
                <a:lnTo>
                  <a:pt x="0" y="42895"/>
                </a:lnTo>
                <a:lnTo>
                  <a:pt x="0" y="49963"/>
                </a:lnTo>
                <a:lnTo>
                  <a:pt x="8697" y="88560"/>
                </a:lnTo>
                <a:lnTo>
                  <a:pt x="59257" y="92815"/>
                </a:lnTo>
                <a:lnTo>
                  <a:pt x="65858" y="92858"/>
                </a:lnTo>
                <a:lnTo>
                  <a:pt x="72458" y="92815"/>
                </a:lnTo>
                <a:lnTo>
                  <a:pt x="117351" y="90083"/>
                </a:lnTo>
                <a:lnTo>
                  <a:pt x="131716" y="49963"/>
                </a:lnTo>
                <a:lnTo>
                  <a:pt x="131716" y="42895"/>
                </a:lnTo>
                <a:lnTo>
                  <a:pt x="131415" y="34343"/>
                </a:lnTo>
                <a:lnTo>
                  <a:pt x="104969" y="1168"/>
                </a:lnTo>
                <a:lnTo>
                  <a:pt x="6585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912958" y="3076175"/>
            <a:ext cx="34925" cy="39370"/>
          </a:xfrm>
          <a:custGeom>
            <a:avLst/>
            <a:gdLst/>
            <a:ahLst/>
            <a:cxnLst/>
            <a:rect l="l" t="t" r="r" b="b"/>
            <a:pathLst>
              <a:path w="34925" h="39369">
                <a:moveTo>
                  <a:pt x="0" y="0"/>
                </a:moveTo>
                <a:lnTo>
                  <a:pt x="0" y="39193"/>
                </a:lnTo>
                <a:lnTo>
                  <a:pt x="34447" y="19598"/>
                </a:lnTo>
                <a:lnTo>
                  <a:pt x="0" y="0"/>
                </a:lnTo>
                <a:close/>
              </a:path>
            </a:pathLst>
          </a:custGeom>
          <a:solidFill>
            <a:srgbClr val="4E4E4D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14574" y="224454"/>
            <a:ext cx="2406650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r">
              <a:lnSpc>
                <a:spcPct val="100000"/>
              </a:lnSpc>
              <a:spcBef>
                <a:spcPts val="100"/>
              </a:spcBef>
            </a:pPr>
            <a:r>
              <a:rPr sz="1100" spc="-5" dirty="0" smtClean="0">
                <a:solidFill>
                  <a:srgbClr val="D9843F"/>
                </a:solidFill>
              </a:rPr>
              <a:t>УРОВН</a:t>
            </a:r>
            <a:r>
              <a:rPr lang="ru-RU" sz="1100" spc="-5" dirty="0">
                <a:solidFill>
                  <a:srgbClr val="D9843F"/>
                </a:solidFill>
              </a:rPr>
              <a:t>И</a:t>
            </a:r>
            <a:r>
              <a:rPr sz="1100" spc="-5" dirty="0" smtClean="0">
                <a:solidFill>
                  <a:srgbClr val="D9843F"/>
                </a:solidFill>
              </a:rPr>
              <a:t> </a:t>
            </a:r>
            <a:r>
              <a:rPr sz="1100" spc="-10" dirty="0" smtClean="0">
                <a:solidFill>
                  <a:srgbClr val="D9843F"/>
                </a:solidFill>
              </a:rPr>
              <a:t>ОБРАЗОВАНИЯ</a:t>
            </a:r>
            <a:endParaRPr sz="1100" dirty="0"/>
          </a:p>
        </p:txBody>
      </p:sp>
      <p:sp>
        <p:nvSpPr>
          <p:cNvPr id="3" name="object 3"/>
          <p:cNvSpPr/>
          <p:nvPr/>
        </p:nvSpPr>
        <p:spPr>
          <a:xfrm>
            <a:off x="0" y="493546"/>
            <a:ext cx="5852159" cy="279829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493844"/>
            <a:ext cx="5852160" cy="2798445"/>
          </a:xfrm>
          <a:custGeom>
            <a:avLst/>
            <a:gdLst/>
            <a:ahLst/>
            <a:cxnLst/>
            <a:rect l="l" t="t" r="r" b="b"/>
            <a:pathLst>
              <a:path w="5852160" h="2798445">
                <a:moveTo>
                  <a:pt x="0" y="0"/>
                </a:moveTo>
                <a:lnTo>
                  <a:pt x="5852160" y="0"/>
                </a:lnTo>
                <a:lnTo>
                  <a:pt x="5852160" y="2797995"/>
                </a:lnTo>
                <a:lnTo>
                  <a:pt x="0" y="2797995"/>
                </a:lnTo>
                <a:lnTo>
                  <a:pt x="0" y="0"/>
                </a:lnTo>
                <a:close/>
              </a:path>
            </a:pathLst>
          </a:custGeom>
          <a:solidFill>
            <a:srgbClr val="D88440">
              <a:alpha val="7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184150" y="657225"/>
            <a:ext cx="30480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spc="-15" dirty="0" smtClean="0">
                <a:solidFill>
                  <a:srgbClr val="FFFFFF"/>
                </a:solidFill>
                <a:latin typeface="Calibri Light"/>
                <a:cs typeface="Calibri Light"/>
              </a:rPr>
              <a:t>Сроки </a:t>
            </a:r>
            <a:r>
              <a:rPr lang="ru-RU" sz="1100" spc="-15" dirty="0">
                <a:solidFill>
                  <a:srgbClr val="FFFFFF"/>
                </a:solidFill>
                <a:latin typeface="Calibri Light"/>
                <a:cs typeface="Calibri Light"/>
              </a:rPr>
              <a:t>обучения:</a:t>
            </a:r>
          </a:p>
          <a:p>
            <a:r>
              <a:rPr lang="ru-RU" sz="1100" spc="-15" dirty="0" err="1">
                <a:solidFill>
                  <a:srgbClr val="FFFFFF"/>
                </a:solidFill>
                <a:latin typeface="Calibri Light"/>
                <a:cs typeface="Calibri Light"/>
              </a:rPr>
              <a:t>специалитет</a:t>
            </a:r>
            <a:r>
              <a:rPr lang="ru-RU" sz="1100" spc="-15" dirty="0">
                <a:solidFill>
                  <a:srgbClr val="FFFFFF"/>
                </a:solidFill>
                <a:latin typeface="Calibri Light"/>
                <a:cs typeface="Calibri Light"/>
              </a:rPr>
              <a:t>: </a:t>
            </a:r>
            <a:r>
              <a:rPr lang="ru-RU" sz="1100" spc="-15" dirty="0" smtClean="0">
                <a:solidFill>
                  <a:srgbClr val="FFFFFF"/>
                </a:solidFill>
                <a:latin typeface="Calibri Light"/>
                <a:cs typeface="Calibri Light"/>
              </a:rPr>
              <a:t>5 </a:t>
            </a:r>
            <a:r>
              <a:rPr lang="ru-RU" sz="1100" spc="-15" dirty="0">
                <a:solidFill>
                  <a:srgbClr val="FFFFFF"/>
                </a:solidFill>
                <a:latin typeface="Calibri Light"/>
                <a:cs typeface="Calibri Light"/>
              </a:rPr>
              <a:t>лет (очная форма обучения)</a:t>
            </a:r>
          </a:p>
          <a:p>
            <a:r>
              <a:rPr lang="ru-RU" sz="1100" spc="-15" dirty="0" err="1">
                <a:solidFill>
                  <a:srgbClr val="FFFFFF"/>
                </a:solidFill>
                <a:latin typeface="Calibri Light"/>
                <a:cs typeface="Calibri Light"/>
              </a:rPr>
              <a:t>бакалавриат</a:t>
            </a:r>
            <a:r>
              <a:rPr lang="ru-RU" sz="1100" spc="-15" dirty="0">
                <a:solidFill>
                  <a:srgbClr val="FFFFFF"/>
                </a:solidFill>
                <a:latin typeface="Calibri Light"/>
                <a:cs typeface="Calibri Light"/>
              </a:rPr>
              <a:t>: 4-5 лет (очная форма обучения)</a:t>
            </a:r>
          </a:p>
          <a:p>
            <a:r>
              <a:rPr lang="ru-RU" sz="1100" spc="-15" dirty="0">
                <a:solidFill>
                  <a:srgbClr val="FFFFFF"/>
                </a:solidFill>
                <a:latin typeface="Calibri Light"/>
                <a:cs typeface="Calibri Light"/>
              </a:rPr>
              <a:t>                       5 лет (заочная форма </a:t>
            </a:r>
            <a:r>
              <a:rPr lang="ru-RU" sz="1100" spc="-15" dirty="0" smtClean="0">
                <a:solidFill>
                  <a:srgbClr val="FFFFFF"/>
                </a:solidFill>
                <a:latin typeface="Calibri Light"/>
                <a:cs typeface="Calibri Light"/>
              </a:rPr>
              <a:t>обучения</a:t>
            </a:r>
            <a:endParaRPr lang="en-US" sz="1100" spc="-15" dirty="0" smtClean="0">
              <a:solidFill>
                <a:srgbClr val="FFFFFF"/>
              </a:solidFill>
              <a:latin typeface="Calibri Light"/>
              <a:cs typeface="Calibri Light"/>
            </a:endParaRPr>
          </a:p>
          <a:p>
            <a:r>
              <a:rPr lang="en-US" sz="1100" spc="-15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lang="en-US" sz="1100" spc="-15" dirty="0" smtClean="0">
                <a:solidFill>
                  <a:srgbClr val="FFFFFF"/>
                </a:solidFill>
                <a:latin typeface="Calibri Light"/>
                <a:cs typeface="Calibri Light"/>
              </a:rPr>
              <a:t>                       </a:t>
            </a:r>
            <a:r>
              <a:rPr lang="ru-RU" sz="1100" spc="-15" dirty="0" smtClean="0">
                <a:solidFill>
                  <a:srgbClr val="FFFFFF"/>
                </a:solidFill>
                <a:latin typeface="Calibri Light"/>
                <a:cs typeface="Calibri Light"/>
              </a:rPr>
              <a:t>   очно-заочная форма обучения)</a:t>
            </a:r>
          </a:p>
          <a:p>
            <a:r>
              <a:rPr lang="ru-RU" sz="1100" spc="-15" dirty="0">
                <a:solidFill>
                  <a:srgbClr val="FFFFFF"/>
                </a:solidFill>
                <a:latin typeface="Calibri Light"/>
                <a:cs typeface="Calibri Light"/>
              </a:rPr>
              <a:t>м</a:t>
            </a:r>
            <a:r>
              <a:rPr lang="ru-RU" sz="1100" spc="-15" dirty="0" smtClean="0">
                <a:solidFill>
                  <a:srgbClr val="FFFFFF"/>
                </a:solidFill>
                <a:latin typeface="Calibri Light"/>
                <a:cs typeface="Calibri Light"/>
              </a:rPr>
              <a:t>агистратура: 2 года (</a:t>
            </a:r>
            <a:r>
              <a:rPr lang="ru-RU" sz="1100" spc="-15" dirty="0">
                <a:solidFill>
                  <a:srgbClr val="FFFFFF"/>
                </a:solidFill>
                <a:latin typeface="Calibri Light"/>
                <a:cs typeface="Calibri Light"/>
              </a:rPr>
              <a:t>очная форма </a:t>
            </a:r>
            <a:r>
              <a:rPr lang="ru-RU" sz="1100" spc="-15" dirty="0" smtClean="0">
                <a:solidFill>
                  <a:srgbClr val="FFFFFF"/>
                </a:solidFill>
                <a:latin typeface="Calibri Light"/>
                <a:cs typeface="Calibri Light"/>
              </a:rPr>
              <a:t>обучения)</a:t>
            </a:r>
          </a:p>
          <a:p>
            <a:r>
              <a:rPr lang="ru-RU" sz="1100" spc="-15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lang="ru-RU" sz="1100" spc="-15" dirty="0" smtClean="0">
                <a:solidFill>
                  <a:srgbClr val="FFFFFF"/>
                </a:solidFill>
                <a:latin typeface="Calibri Light"/>
                <a:cs typeface="Calibri Light"/>
              </a:rPr>
              <a:t>                           2 года и 6 месяцев </a:t>
            </a:r>
            <a:r>
              <a:rPr lang="ru-RU" sz="1100" spc="-15" dirty="0">
                <a:solidFill>
                  <a:srgbClr val="FFFFFF"/>
                </a:solidFill>
                <a:latin typeface="Calibri Light"/>
                <a:cs typeface="Calibri Light"/>
              </a:rPr>
              <a:t>(заочная </a:t>
            </a:r>
            <a:r>
              <a:rPr lang="ru-RU" sz="1100" spc="-15" dirty="0" smtClean="0">
                <a:solidFill>
                  <a:srgbClr val="FFFFFF"/>
                </a:solidFill>
                <a:latin typeface="Calibri Light"/>
                <a:cs typeface="Calibri Light"/>
              </a:rPr>
              <a:t>форма       обучения)</a:t>
            </a:r>
          </a:p>
          <a:p>
            <a:endParaRPr lang="ru-RU" sz="1100" spc="-15" dirty="0">
              <a:solidFill>
                <a:srgbClr val="FFFFFF"/>
              </a:solidFill>
              <a:latin typeface="Calibri Light"/>
              <a:cs typeface="Calibri Light"/>
            </a:endParaRPr>
          </a:p>
          <a:p>
            <a:r>
              <a:rPr lang="ru-RU" sz="1100" spc="-15" dirty="0">
                <a:solidFill>
                  <a:srgbClr val="FFFFFF"/>
                </a:solidFill>
                <a:latin typeface="Calibri Light"/>
                <a:cs typeface="Calibri Light"/>
              </a:rPr>
              <a:t>Форма обучения:</a:t>
            </a:r>
          </a:p>
          <a:p>
            <a:r>
              <a:rPr lang="ru-RU" sz="1100" spc="-15" dirty="0">
                <a:solidFill>
                  <a:srgbClr val="FFFFFF"/>
                </a:solidFill>
                <a:latin typeface="Calibri Light"/>
                <a:cs typeface="Calibri Light"/>
              </a:rPr>
              <a:t>очная, заочная, очно-заочная</a:t>
            </a:r>
          </a:p>
          <a:p>
            <a:endParaRPr lang="ru-RU" sz="1100" spc="-15" dirty="0">
              <a:solidFill>
                <a:srgbClr val="FFFFFF"/>
              </a:solidFill>
              <a:latin typeface="Calibri Light"/>
              <a:cs typeface="Calibri Light"/>
            </a:endParaRPr>
          </a:p>
          <a:p>
            <a:r>
              <a:rPr lang="ru-RU" sz="1100" spc="-15" dirty="0" smtClean="0">
                <a:solidFill>
                  <a:srgbClr val="FFFFFF"/>
                </a:solidFill>
                <a:latin typeface="Calibri Light"/>
                <a:cs typeface="Calibri Light"/>
              </a:rPr>
              <a:t>Для </a:t>
            </a:r>
            <a:r>
              <a:rPr lang="ru-RU" sz="1100" spc="-15" dirty="0">
                <a:solidFill>
                  <a:srgbClr val="FFFFFF"/>
                </a:solidFill>
                <a:latin typeface="Calibri Light"/>
                <a:cs typeface="Calibri Light"/>
              </a:rPr>
              <a:t>лиц, имеющих среднее профессиональное и высшее образование, возможно обучение по ускоренной программе.</a:t>
            </a:r>
          </a:p>
          <a:p>
            <a:endParaRPr lang="ru-RU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936750" cy="3295650"/>
          </a:xfrm>
          <a:prstGeom prst="rect">
            <a:avLst/>
          </a:prstGeom>
          <a:solidFill>
            <a:srgbClr val="BB68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1708150" y="2119313"/>
            <a:ext cx="2426654" cy="762000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Calibri" panose="020F0502020204030204" pitchFamily="34" charset="0"/>
              <a:buNone/>
            </a:pPr>
            <a:endParaRPr lang="ru-RU" sz="1000" spc="110" dirty="0" smtClean="0">
              <a:solidFill>
                <a:srgbClr val="BD582C"/>
              </a:solidFill>
              <a:latin typeface="HelveticaNeueCyr" panose="02000503040000020004" pitchFamily="50" charset="-52"/>
            </a:endParaRPr>
          </a:p>
          <a:p>
            <a:pPr marL="0" indent="0">
              <a:buFont typeface="Calibri" panose="020F0502020204030204" pitchFamily="34" charset="0"/>
              <a:buNone/>
            </a:pPr>
            <a:endParaRPr lang="ru-RU" sz="800" dirty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2108536" y="1083469"/>
            <a:ext cx="3528712" cy="2071688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spc="110" dirty="0">
                <a:solidFill>
                  <a:srgbClr val="F16728"/>
                </a:solidFill>
                <a:latin typeface="HelveticaNeueCyr" panose="02000503040000020004" pitchFamily="50" charset="-52"/>
              </a:rPr>
              <a:t>Образовательные программы</a:t>
            </a:r>
            <a:r>
              <a:rPr lang="ru-RU" sz="1100" spc="110" dirty="0">
                <a:solidFill>
                  <a:srgbClr val="F16728"/>
                </a:solidFill>
                <a:latin typeface="HelveticaNeueCyr" panose="02000503040000020004" pitchFamily="50" charset="-52"/>
              </a:rPr>
              <a:t>*: </a:t>
            </a:r>
          </a:p>
          <a:p>
            <a:pPr marL="171450" indent="-1714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Ø"/>
            </a:pPr>
            <a:r>
              <a:rPr lang="ru-RU" sz="1200" dirty="0">
                <a:solidFill>
                  <a:schemeClr val="accent1">
                    <a:lumMod val="75000"/>
                  </a:schemeClr>
                </a:solidFill>
                <a:latin typeface="HelveticaNeueCyr" panose="02000503040000020004"/>
                <a:cs typeface="Calibri Light"/>
              </a:rPr>
              <a:t>  логопедия</a:t>
            </a:r>
          </a:p>
          <a:p>
            <a:pPr marL="171450" indent="-1714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Ø"/>
            </a:pPr>
            <a:r>
              <a:rPr lang="ru-RU" sz="1200" dirty="0">
                <a:solidFill>
                  <a:schemeClr val="accent1">
                    <a:lumMod val="75000"/>
                  </a:schemeClr>
                </a:solidFill>
                <a:latin typeface="HelveticaNeueCyr" panose="02000503040000020004"/>
                <a:cs typeface="Calibri Light"/>
              </a:rPr>
              <a:t>  олигофренопедагогика</a:t>
            </a:r>
          </a:p>
          <a:p>
            <a:pPr marL="171450" indent="-1714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Ø"/>
            </a:pPr>
            <a:r>
              <a:rPr lang="ru-RU" sz="1200" dirty="0">
                <a:solidFill>
                  <a:schemeClr val="accent1">
                    <a:lumMod val="75000"/>
                  </a:schemeClr>
                </a:solidFill>
                <a:latin typeface="HelveticaNeueCyr" panose="02000503040000020004"/>
                <a:cs typeface="Calibri Light"/>
              </a:rPr>
              <a:t>  специальная психология</a:t>
            </a:r>
          </a:p>
          <a:p>
            <a:pPr marL="171450" indent="-1714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Ø"/>
            </a:pPr>
            <a:r>
              <a:rPr lang="ru-RU" sz="1200" dirty="0">
                <a:solidFill>
                  <a:schemeClr val="accent1">
                    <a:lumMod val="75000"/>
                  </a:schemeClr>
                </a:solidFill>
                <a:latin typeface="HelveticaNeueCyr" panose="02000503040000020004"/>
                <a:cs typeface="Calibri Light"/>
              </a:rPr>
              <a:t>  дошкольная дефектология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50000"/>
                </a:schemeClr>
              </a:buClr>
              <a:buNone/>
            </a:pPr>
            <a:r>
              <a:rPr lang="ru-RU" sz="1200" spc="110" dirty="0" smtClean="0">
                <a:solidFill>
                  <a:schemeClr val="accent1">
                    <a:lumMod val="75000"/>
                  </a:schemeClr>
                </a:solidFill>
                <a:latin typeface="HelveticaNeueCyr" panose="02000503040000020004" pitchFamily="50" charset="-52"/>
              </a:rPr>
              <a:t>*</a:t>
            </a:r>
            <a:r>
              <a:rPr lang="en-US" sz="1200" spc="110" dirty="0" smtClean="0">
                <a:solidFill>
                  <a:schemeClr val="accent1">
                    <a:lumMod val="75000"/>
                  </a:schemeClr>
                </a:solidFill>
                <a:latin typeface="HelveticaNeueCyr" panose="02000503040000020004" pitchFamily="50" charset="-52"/>
              </a:rPr>
              <a:t> </a:t>
            </a:r>
            <a:r>
              <a:rPr lang="ru-RU" sz="1200" b="1" spc="110" dirty="0" smtClean="0">
                <a:solidFill>
                  <a:schemeClr val="accent1">
                    <a:lumMod val="75000"/>
                  </a:schemeClr>
                </a:solidFill>
                <a:latin typeface="HelveticaNeueCyr" panose="02000503040000020004" pitchFamily="50" charset="-52"/>
              </a:rPr>
              <a:t>разделение производится в ходе учебного процесса.</a:t>
            </a:r>
            <a:endParaRPr lang="ru-RU" sz="1200" b="1" spc="110" dirty="0">
              <a:solidFill>
                <a:schemeClr val="accent1">
                  <a:lumMod val="75000"/>
                </a:schemeClr>
              </a:solidFill>
              <a:latin typeface="HelveticaNeueCyr" panose="02000503040000020004" pitchFamily="50" charset="-52"/>
            </a:endParaRP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2108536" y="176213"/>
            <a:ext cx="3144784" cy="785812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None/>
            </a:pPr>
            <a:r>
              <a:rPr lang="ru-RU" sz="1400" spc="110" dirty="0" smtClean="0">
                <a:solidFill>
                  <a:srgbClr val="BD582C"/>
                </a:solidFill>
                <a:latin typeface="HelveticaNeueCyr" panose="02000503040000020004" pitchFamily="50" charset="-52"/>
              </a:rPr>
              <a:t>НАПРАВЛЕНИЕ ПОДГОТОВКИ: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HelveticaNeueCyr" panose="02000503040000020004"/>
                <a:cs typeface="Calibri Light"/>
              </a:rPr>
              <a:t>Специальное (дефектологическое) образование</a:t>
            </a: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149629" y="1242500"/>
            <a:ext cx="1710921" cy="923330"/>
          </a:xfrm>
        </p:spPr>
        <p:txBody>
          <a:bodyPr/>
          <a:lstStyle/>
          <a:p>
            <a:pPr algn="ctr"/>
            <a:r>
              <a:rPr lang="ru-RU" sz="1200" dirty="0">
                <a:solidFill>
                  <a:schemeClr val="bg1"/>
                </a:solidFill>
                <a:latin typeface="HelveticaNeueCyr" panose="02000503040000020004"/>
              </a:rPr>
              <a:t>Факультет специального (дефектологического) образования </a:t>
            </a:r>
            <a:br>
              <a:rPr lang="ru-RU" sz="1200" dirty="0">
                <a:solidFill>
                  <a:schemeClr val="bg1"/>
                </a:solidFill>
                <a:latin typeface="HelveticaNeueCyr" panose="02000503040000020004"/>
              </a:rPr>
            </a:br>
            <a:r>
              <a:rPr lang="ru-RU" sz="1200" dirty="0" smtClean="0">
                <a:solidFill>
                  <a:schemeClr val="bg1"/>
                </a:solidFill>
                <a:latin typeface="HelveticaNeueCyr" panose="02000503040000020004"/>
              </a:rPr>
              <a:t/>
            </a:r>
            <a:br>
              <a:rPr lang="ru-RU" sz="1200" dirty="0" smtClean="0">
                <a:solidFill>
                  <a:schemeClr val="bg1"/>
                </a:solidFill>
                <a:latin typeface="HelveticaNeueCyr" panose="02000503040000020004"/>
              </a:rPr>
            </a:br>
            <a:r>
              <a:rPr lang="ru-RU" sz="1200" dirty="0" smtClean="0">
                <a:solidFill>
                  <a:schemeClr val="bg1"/>
                </a:solidFill>
                <a:latin typeface="HelveticaNeueCyr" panose="02000503040000020004"/>
              </a:rPr>
              <a:t>+</a:t>
            </a:r>
            <a:r>
              <a:rPr lang="ru-RU" sz="1200" dirty="0">
                <a:solidFill>
                  <a:schemeClr val="bg1"/>
                </a:solidFill>
                <a:latin typeface="HelveticaNeueCyr" panose="02000503040000020004"/>
              </a:rPr>
              <a:t>7 </a:t>
            </a:r>
            <a:r>
              <a:rPr lang="ru-RU" sz="1200" dirty="0" smtClean="0">
                <a:solidFill>
                  <a:schemeClr val="bg1"/>
                </a:solidFill>
                <a:latin typeface="HelveticaNeueCyr" panose="02000503040000020004"/>
              </a:rPr>
              <a:t>(911) 500-96-56</a:t>
            </a:r>
            <a:endParaRPr lang="ru-RU" sz="1200" dirty="0">
              <a:solidFill>
                <a:schemeClr val="bg1"/>
              </a:solidFill>
              <a:latin typeface="HelveticaNeueCyr" panose="02000503040000020004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9629" y="139423"/>
            <a:ext cx="1558521" cy="437223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1" y="2950310"/>
            <a:ext cx="193675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b="1" dirty="0">
                <a:solidFill>
                  <a:srgbClr val="EEEEE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NeueCyr" panose="02000503040000020004" pitchFamily="50" charset="-52"/>
              </a:rPr>
              <a:t>E-mail:</a:t>
            </a:r>
            <a:r>
              <a:rPr lang="en-US" sz="1200" dirty="0">
                <a:solidFill>
                  <a:srgbClr val="EEEEE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NeueCyr" panose="02000503040000020004" pitchFamily="50" charset="-52"/>
              </a:rPr>
              <a:t> </a:t>
            </a:r>
            <a:r>
              <a:rPr lang="en-US" sz="1200" b="1" dirty="0">
                <a:solidFill>
                  <a:srgbClr val="EEEEE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NeueCyr" panose="02000503040000020004" pitchFamily="50" charset="-52"/>
              </a:rPr>
              <a:t>dfo.decanat@lengu.ru</a:t>
            </a:r>
            <a:endParaRPr lang="ru-RU" sz="1200" b="1" dirty="0">
              <a:solidFill>
                <a:srgbClr val="EEEEE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NeueCyr" panose="02000503040000020004" pitchFamily="50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742568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41550" y="276225"/>
            <a:ext cx="3124199" cy="2339102"/>
          </a:xfrm>
        </p:spPr>
        <p:txBody>
          <a:bodyPr/>
          <a:lstStyle/>
          <a:p>
            <a:pPr lvl="0" algn="l" rtl="0"/>
            <a:r>
              <a:rPr lang="ru-RU" sz="1400" kern="1200" spc="110" dirty="0" smtClean="0">
                <a:solidFill>
                  <a:srgbClr val="BD582C"/>
                </a:solidFill>
                <a:latin typeface="HelveticaNeueCyr" panose="02000503040000020004" pitchFamily="50" charset="-52"/>
                <a:cs typeface="+mn-cs"/>
              </a:rPr>
              <a:t>НАПРАВЛЕНИЯ </a:t>
            </a:r>
            <a:r>
              <a:rPr lang="ru-RU" sz="1400" kern="1200" spc="110" dirty="0">
                <a:solidFill>
                  <a:srgbClr val="BD582C"/>
                </a:solidFill>
                <a:latin typeface="HelveticaNeueCyr" panose="02000503040000020004" pitchFamily="50" charset="-52"/>
                <a:cs typeface="+mn-cs"/>
              </a:rPr>
              <a:t>ПОДГОТОВКИ</a:t>
            </a:r>
            <a:r>
              <a:rPr lang="ru-RU" sz="1400" kern="1200" spc="110" dirty="0" smtClean="0">
                <a:solidFill>
                  <a:srgbClr val="BD582C"/>
                </a:solidFill>
                <a:latin typeface="HelveticaNeueCyr" panose="02000503040000020004" pitchFamily="50" charset="-52"/>
                <a:cs typeface="+mn-cs"/>
              </a:rPr>
              <a:t>:</a:t>
            </a:r>
          </a:p>
          <a:p>
            <a:pPr lvl="0" algn="l" rtl="0"/>
            <a:endParaRPr lang="ru-RU" kern="1200" spc="110" dirty="0">
              <a:solidFill>
                <a:srgbClr val="BD582C"/>
              </a:solidFill>
              <a:latin typeface="HelveticaNeueCyr" panose="02000503040000020004" pitchFamily="50" charset="-52"/>
              <a:cs typeface="+mn-cs"/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HelveticaNeueCyr" panose="02000503040000020004"/>
              </a:rPr>
              <a:t>Биотехнология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HelveticaNeueCyr" panose="02000503040000020004"/>
              </a:rPr>
              <a:t>Сервис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HelveticaNeueCyr" panose="02000503040000020004"/>
              </a:rPr>
              <a:t>Туризм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HelveticaNeueCyr" panose="02000503040000020004"/>
              </a:rPr>
              <a:t>Гостиничное дело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HelveticaNeueCyr" panose="02000503040000020004"/>
              </a:rPr>
              <a:t>Педагогическое образование с двумя профилями подготовки (Биология и география)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HelveticaNeueCyr" panose="02000503040000020004"/>
              </a:rPr>
              <a:t>Рекреация и спортивно-оздоровительный туризм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HelveticaNeueCyr" panose="02000503040000020004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1936750" cy="3295650"/>
          </a:xfrm>
          <a:prstGeom prst="rect">
            <a:avLst/>
          </a:prstGeom>
          <a:solidFill>
            <a:srgbClr val="BB68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49629" y="1242500"/>
            <a:ext cx="1710921" cy="110799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rgbClr val="2F6E90"/>
                </a:solidFill>
                <a:latin typeface="Calibri"/>
                <a:ea typeface="+mj-ea"/>
                <a:cs typeface="Calibri"/>
              </a:defRPr>
            </a:lvl1pPr>
          </a:lstStyle>
          <a:p>
            <a:pPr algn="ctr"/>
            <a:r>
              <a:rPr lang="ru-RU" sz="1200" kern="0" dirty="0">
                <a:solidFill>
                  <a:schemeClr val="bg1"/>
                </a:solidFill>
                <a:latin typeface="HelveticaNeueCyr" panose="02000503040000020004"/>
              </a:rPr>
              <a:t>Факультет естествознания, географии и туризма</a:t>
            </a:r>
            <a:br>
              <a:rPr lang="ru-RU" sz="1200" kern="0" dirty="0">
                <a:solidFill>
                  <a:schemeClr val="bg1"/>
                </a:solidFill>
                <a:latin typeface="HelveticaNeueCyr" panose="02000503040000020004"/>
              </a:rPr>
            </a:br>
            <a:r>
              <a:rPr lang="ru-RU" sz="1200" kern="0" dirty="0" smtClean="0">
                <a:solidFill>
                  <a:schemeClr val="bg1"/>
                </a:solidFill>
                <a:latin typeface="HelveticaNeueCyr" panose="02000503040000020004"/>
              </a:rPr>
              <a:t/>
            </a:r>
            <a:br>
              <a:rPr lang="ru-RU" sz="1200" kern="0" dirty="0" smtClean="0">
                <a:solidFill>
                  <a:schemeClr val="bg1"/>
                </a:solidFill>
                <a:latin typeface="HelveticaNeueCyr" panose="02000503040000020004"/>
              </a:rPr>
            </a:br>
            <a:r>
              <a:rPr lang="ru-RU" sz="1200" kern="0" dirty="0">
                <a:solidFill>
                  <a:schemeClr val="bg1"/>
                </a:solidFill>
                <a:latin typeface="HelveticaNeueCyr" panose="02000503040000020004"/>
              </a:rPr>
              <a:t>8 (812) 451-91-78; </a:t>
            </a:r>
            <a:endParaRPr lang="ru-RU" sz="1200" kern="0" dirty="0" smtClean="0">
              <a:solidFill>
                <a:schemeClr val="bg1"/>
              </a:solidFill>
              <a:latin typeface="HelveticaNeueCyr" panose="02000503040000020004"/>
            </a:endParaRPr>
          </a:p>
          <a:p>
            <a:pPr algn="ctr"/>
            <a:r>
              <a:rPr lang="ru-RU" sz="1200" kern="0" dirty="0" smtClean="0">
                <a:solidFill>
                  <a:schemeClr val="bg1"/>
                </a:solidFill>
                <a:latin typeface="HelveticaNeueCyr" panose="02000503040000020004"/>
              </a:rPr>
              <a:t>8 </a:t>
            </a:r>
            <a:r>
              <a:rPr lang="ru-RU" sz="1200" kern="0" dirty="0">
                <a:solidFill>
                  <a:schemeClr val="bg1"/>
                </a:solidFill>
                <a:latin typeface="HelveticaNeueCyr" panose="02000503040000020004"/>
              </a:rPr>
              <a:t>(812) 452-26-21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629" y="139423"/>
            <a:ext cx="1558521" cy="437223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" y="2950310"/>
            <a:ext cx="193675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b="1" dirty="0">
                <a:solidFill>
                  <a:srgbClr val="EEEEE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NeueCyr" panose="02000503040000020004" pitchFamily="50" charset="-52"/>
              </a:rPr>
              <a:t>E-mail:</a:t>
            </a:r>
            <a:r>
              <a:rPr lang="en-US" sz="1200" dirty="0">
                <a:solidFill>
                  <a:srgbClr val="EEEEE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NeueCyr" panose="02000503040000020004" pitchFamily="50" charset="-52"/>
              </a:rPr>
              <a:t> </a:t>
            </a:r>
            <a:r>
              <a:rPr lang="en-US" sz="1200" b="1" dirty="0">
                <a:solidFill>
                  <a:srgbClr val="EEEEE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NeueCyr" panose="02000503040000020004" pitchFamily="50" charset="-52"/>
              </a:rPr>
              <a:t>egit@lengu.ru</a:t>
            </a:r>
            <a:endParaRPr lang="ru-RU" sz="1200" b="1" dirty="0">
              <a:solidFill>
                <a:srgbClr val="EEEEE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NeueCyr" panose="02000503040000020004" pitchFamily="50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3649843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41550" y="276225"/>
            <a:ext cx="3343835" cy="2646878"/>
          </a:xfrm>
        </p:spPr>
        <p:txBody>
          <a:bodyPr/>
          <a:lstStyle/>
          <a:p>
            <a:r>
              <a:rPr lang="ru-RU" sz="1400" kern="1200" spc="110" dirty="0" smtClean="0">
                <a:solidFill>
                  <a:srgbClr val="BD582C"/>
                </a:solidFill>
                <a:latin typeface="HelveticaNeueCyr" panose="02000503040000020004" pitchFamily="50" charset="-52"/>
              </a:rPr>
              <a:t>НАПРАВЛЕНИЯ ПОДГОТОВКИ:</a:t>
            </a:r>
          </a:p>
          <a:p>
            <a:endParaRPr lang="ru-RU" sz="1400" kern="1200" spc="110" dirty="0" smtClean="0">
              <a:solidFill>
                <a:srgbClr val="BD582C"/>
              </a:solidFill>
              <a:latin typeface="HelveticaNeueCyr" panose="02000503040000020004" pitchFamily="50" charset="-52"/>
            </a:endParaRP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b="1" kern="1200" spc="110" dirty="0" smtClean="0">
                <a:solidFill>
                  <a:schemeClr val="accent1">
                    <a:lumMod val="75000"/>
                  </a:schemeClr>
                </a:solidFill>
                <a:latin typeface="HelveticaNeueCyr" panose="02000503040000020004" pitchFamily="50" charset="-52"/>
              </a:rPr>
              <a:t>Педагогическое образование с двумя профилями подготовки: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kern="1200" spc="110" dirty="0" smtClean="0">
                <a:solidFill>
                  <a:schemeClr val="accent1">
                    <a:lumMod val="75000"/>
                  </a:schemeClr>
                </a:solidFill>
                <a:latin typeface="HelveticaNeueCyr" panose="02000503040000020004" pitchFamily="50" charset="-52"/>
              </a:rPr>
              <a:t>Иностранный язык (английский) и иностранный язык</a:t>
            </a:r>
          </a:p>
          <a:p>
            <a:pPr marL="171450" lvl="0" indent="-1714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b="1" kern="1200" spc="110" dirty="0" smtClean="0">
                <a:solidFill>
                  <a:schemeClr val="accent1">
                    <a:lumMod val="75000"/>
                  </a:schemeClr>
                </a:solidFill>
                <a:latin typeface="HelveticaNeueCyr" panose="02000503040000020004" pitchFamily="50" charset="-52"/>
              </a:rPr>
              <a:t>Педагогическое </a:t>
            </a:r>
            <a:r>
              <a:rPr lang="ru-RU" b="1" kern="1200" spc="110" dirty="0">
                <a:solidFill>
                  <a:schemeClr val="accent1">
                    <a:lumMod val="75000"/>
                  </a:schemeClr>
                </a:solidFill>
                <a:latin typeface="HelveticaNeueCyr" panose="02000503040000020004" pitchFamily="50" charset="-52"/>
              </a:rPr>
              <a:t>образование </a:t>
            </a:r>
            <a:r>
              <a:rPr lang="ru-RU" b="1" kern="1200" spc="110" dirty="0" smtClean="0">
                <a:solidFill>
                  <a:schemeClr val="accent1">
                    <a:lumMod val="75000"/>
                  </a:schemeClr>
                </a:solidFill>
                <a:latin typeface="HelveticaNeueCyr" panose="02000503040000020004" pitchFamily="50" charset="-52"/>
              </a:rPr>
              <a:t>с одним профилем подготовки:</a:t>
            </a:r>
          </a:p>
          <a:p>
            <a:pPr marL="171450" lvl="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kern="1200" spc="110" dirty="0" smtClean="0">
                <a:solidFill>
                  <a:schemeClr val="accent1">
                    <a:lumMod val="75000"/>
                  </a:schemeClr>
                </a:solidFill>
                <a:latin typeface="HelveticaNeueCyr" panose="02000503040000020004" pitchFamily="50" charset="-52"/>
              </a:rPr>
              <a:t>Английский </a:t>
            </a:r>
            <a:r>
              <a:rPr lang="ru-RU" kern="1200" spc="110" dirty="0" smtClean="0">
                <a:solidFill>
                  <a:srgbClr val="4F81BD">
                    <a:lumMod val="75000"/>
                  </a:srgbClr>
                </a:solidFill>
                <a:latin typeface="HelveticaNeueCyr" panose="02000503040000020004" pitchFamily="50" charset="-52"/>
              </a:rPr>
              <a:t>язык</a:t>
            </a:r>
            <a:endParaRPr lang="ru-RU" kern="1200" spc="110" dirty="0">
              <a:solidFill>
                <a:schemeClr val="accent1">
                  <a:lumMod val="75000"/>
                </a:schemeClr>
              </a:solidFill>
              <a:latin typeface="HelveticaNeueCyr" panose="02000503040000020004" pitchFamily="50" charset="-52"/>
            </a:endParaRP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b="1" kern="1200" spc="110" dirty="0" smtClean="0">
                <a:solidFill>
                  <a:schemeClr val="accent1">
                    <a:lumMod val="75000"/>
                  </a:schemeClr>
                </a:solidFill>
                <a:latin typeface="HelveticaNeueCyr" panose="02000503040000020004" pitchFamily="50" charset="-52"/>
              </a:rPr>
              <a:t>Лингвистика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1936750" cy="3295650"/>
          </a:xfrm>
          <a:prstGeom prst="rect">
            <a:avLst/>
          </a:prstGeom>
          <a:solidFill>
            <a:srgbClr val="BB68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49629" y="1242500"/>
            <a:ext cx="1710921" cy="9233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rgbClr val="2F6E90"/>
                </a:solidFill>
                <a:latin typeface="Calibri"/>
                <a:ea typeface="+mj-ea"/>
                <a:cs typeface="Calibri"/>
              </a:defRPr>
            </a:lvl1pPr>
          </a:lstStyle>
          <a:p>
            <a:pPr algn="ctr"/>
            <a:r>
              <a:rPr lang="ru-RU" sz="1200" kern="0" dirty="0">
                <a:solidFill>
                  <a:schemeClr val="bg1"/>
                </a:solidFill>
                <a:latin typeface="HelveticaNeueCyr" panose="02000503040000020004"/>
              </a:rPr>
              <a:t>Факультет иностранных  языков</a:t>
            </a:r>
            <a:br>
              <a:rPr lang="ru-RU" sz="1200" kern="0" dirty="0">
                <a:solidFill>
                  <a:schemeClr val="bg1"/>
                </a:solidFill>
                <a:latin typeface="HelveticaNeueCyr" panose="02000503040000020004"/>
              </a:rPr>
            </a:br>
            <a:r>
              <a:rPr lang="ru-RU" sz="1200" kern="0" dirty="0" smtClean="0">
                <a:solidFill>
                  <a:schemeClr val="bg1"/>
                </a:solidFill>
                <a:latin typeface="HelveticaNeueCyr" panose="02000503040000020004"/>
              </a:rPr>
              <a:t/>
            </a:r>
            <a:br>
              <a:rPr lang="ru-RU" sz="1200" kern="0" dirty="0" smtClean="0">
                <a:solidFill>
                  <a:schemeClr val="bg1"/>
                </a:solidFill>
                <a:latin typeface="HelveticaNeueCyr" panose="02000503040000020004"/>
              </a:rPr>
            </a:br>
            <a:r>
              <a:rPr lang="ru-RU" sz="1200" kern="0" dirty="0" smtClean="0">
                <a:solidFill>
                  <a:schemeClr val="bg1"/>
                </a:solidFill>
                <a:latin typeface="HelveticaNeueCyr" panose="02000503040000020004"/>
              </a:rPr>
              <a:t/>
            </a:r>
            <a:br>
              <a:rPr lang="ru-RU" sz="1200" kern="0" dirty="0" smtClean="0">
                <a:solidFill>
                  <a:schemeClr val="bg1"/>
                </a:solidFill>
                <a:latin typeface="HelveticaNeueCyr" panose="02000503040000020004"/>
              </a:rPr>
            </a:br>
            <a:r>
              <a:rPr lang="ru-RU" sz="1200" kern="0" dirty="0">
                <a:solidFill>
                  <a:schemeClr val="bg1"/>
                </a:solidFill>
                <a:latin typeface="HelveticaNeueCyr" panose="02000503040000020004"/>
              </a:rPr>
              <a:t>8 (812) 466-50-99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629" y="139423"/>
            <a:ext cx="1558521" cy="437223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" y="2950310"/>
            <a:ext cx="193675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b="1" dirty="0">
                <a:solidFill>
                  <a:srgbClr val="EEEEE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NeueCyr" panose="02000503040000020004" pitchFamily="50" charset="-52"/>
              </a:rPr>
              <a:t>E-mail:</a:t>
            </a:r>
            <a:r>
              <a:rPr lang="en-US" sz="1200" dirty="0">
                <a:solidFill>
                  <a:srgbClr val="EEEEE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NeueCyr" panose="02000503040000020004" pitchFamily="50" charset="-52"/>
              </a:rPr>
              <a:t> </a:t>
            </a:r>
            <a:r>
              <a:rPr lang="en-US" sz="1200" b="1" dirty="0">
                <a:solidFill>
                  <a:srgbClr val="EEEEE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NeueCyr" panose="02000503040000020004" pitchFamily="50" charset="-52"/>
              </a:rPr>
              <a:t>iniaz.dekanat@lengu.ru</a:t>
            </a:r>
            <a:endParaRPr lang="ru-RU" sz="1200" b="1" dirty="0">
              <a:solidFill>
                <a:srgbClr val="EEEEE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NeueCyr" panose="02000503040000020004" pitchFamily="50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571922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65350" y="276225"/>
            <a:ext cx="3420035" cy="2677656"/>
          </a:xfrm>
        </p:spPr>
        <p:txBody>
          <a:bodyPr/>
          <a:lstStyle/>
          <a:p>
            <a:pPr lvl="0"/>
            <a:r>
              <a:rPr lang="ru-RU" sz="1800" kern="1200" spc="110" dirty="0" smtClean="0">
                <a:solidFill>
                  <a:srgbClr val="BD582C"/>
                </a:solidFill>
                <a:latin typeface="HelveticaNeueCyr" panose="02000503040000020004" pitchFamily="50" charset="-52"/>
              </a:rPr>
              <a:t>НАПРАВЛЕНИЕ </a:t>
            </a:r>
            <a:r>
              <a:rPr lang="ru-RU" sz="1800" kern="1200" spc="110" dirty="0">
                <a:solidFill>
                  <a:srgbClr val="BD582C"/>
                </a:solidFill>
                <a:latin typeface="HelveticaNeueCyr" panose="02000503040000020004" pitchFamily="50" charset="-52"/>
              </a:rPr>
              <a:t>ПОДГОТОВКИ</a:t>
            </a:r>
            <a:r>
              <a:rPr lang="ru-RU" sz="1800" kern="1200" spc="110" dirty="0" smtClean="0">
                <a:solidFill>
                  <a:srgbClr val="BD582C"/>
                </a:solidFill>
                <a:latin typeface="HelveticaNeueCyr" panose="02000503040000020004" pitchFamily="50" charset="-52"/>
              </a:rPr>
              <a:t>:</a:t>
            </a:r>
          </a:p>
          <a:p>
            <a:pPr lvl="0"/>
            <a:endParaRPr lang="ru-RU" sz="1800" kern="1200" spc="110" dirty="0" smtClean="0">
              <a:solidFill>
                <a:srgbClr val="BD582C"/>
              </a:solidFill>
              <a:latin typeface="HelveticaNeueCyr" panose="02000503040000020004" pitchFamily="50" charset="-52"/>
            </a:endParaRPr>
          </a:p>
          <a:p>
            <a:pPr marL="171450" lvl="0" indent="-1714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1600" b="1" kern="1200" spc="110" dirty="0" smtClean="0">
                <a:solidFill>
                  <a:schemeClr val="accent1">
                    <a:lumMod val="75000"/>
                  </a:schemeClr>
                </a:solidFill>
                <a:latin typeface="HelveticaNeueCyr" panose="02000503040000020004" pitchFamily="50" charset="-52"/>
              </a:rPr>
              <a:t>Педагогическое образование </a:t>
            </a:r>
            <a:endParaRPr lang="ru-RU" sz="1600" b="1" kern="1200" spc="110" dirty="0">
              <a:solidFill>
                <a:schemeClr val="accent1">
                  <a:lumMod val="75000"/>
                </a:schemeClr>
              </a:solidFill>
              <a:latin typeface="HelveticaNeueCyr" panose="02000503040000020004" pitchFamily="50" charset="-52"/>
            </a:endParaRPr>
          </a:p>
          <a:p>
            <a:pPr lvl="0">
              <a:lnSpc>
                <a:spcPct val="150000"/>
              </a:lnSpc>
            </a:pPr>
            <a:r>
              <a:rPr lang="ru-RU" sz="1600" b="1" kern="1200" spc="110" dirty="0" smtClean="0">
                <a:solidFill>
                  <a:schemeClr val="accent1">
                    <a:lumMod val="75000"/>
                  </a:schemeClr>
                </a:solidFill>
                <a:latin typeface="HelveticaNeueCyr" panose="02000503040000020004" pitchFamily="50" charset="-52"/>
              </a:rPr>
              <a:t>с двумя профилями подготовки </a:t>
            </a:r>
            <a:r>
              <a:rPr lang="ru-RU" sz="1600" kern="1200" spc="110" dirty="0" smtClean="0">
                <a:solidFill>
                  <a:schemeClr val="accent1">
                    <a:lumMod val="75000"/>
                  </a:schemeClr>
                </a:solidFill>
                <a:latin typeface="HelveticaNeueCyr" panose="02000503040000020004" pitchFamily="50" charset="-52"/>
              </a:rPr>
              <a:t>(История и обществознание)</a:t>
            </a:r>
          </a:p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1600" b="1" kern="1200" spc="110" dirty="0" smtClean="0">
                <a:solidFill>
                  <a:schemeClr val="accent1">
                    <a:lumMod val="75000"/>
                  </a:schemeClr>
                </a:solidFill>
                <a:latin typeface="HelveticaNeueCyr" panose="02000503040000020004" pitchFamily="50" charset="-52"/>
              </a:rPr>
              <a:t>История</a:t>
            </a:r>
          </a:p>
          <a:p>
            <a:pPr lvl="0">
              <a:lnSpc>
                <a:spcPct val="150000"/>
              </a:lnSpc>
            </a:pPr>
            <a:endParaRPr lang="ru-RU" sz="2000" b="1" kern="1200" spc="110" dirty="0">
              <a:solidFill>
                <a:schemeClr val="accent1">
                  <a:lumMod val="75000"/>
                </a:schemeClr>
              </a:solidFill>
              <a:latin typeface="HelveticaNeueCyr" panose="02000503040000020004" pitchFamily="50" charset="-52"/>
            </a:endParaRP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1936750" cy="3295650"/>
          </a:xfrm>
          <a:prstGeom prst="rect">
            <a:avLst/>
          </a:prstGeom>
          <a:solidFill>
            <a:srgbClr val="BB68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49629" y="1242500"/>
            <a:ext cx="1710921" cy="73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rgbClr val="2F6E90"/>
                </a:solidFill>
                <a:latin typeface="Calibri"/>
                <a:ea typeface="+mj-ea"/>
                <a:cs typeface="Calibri"/>
              </a:defRPr>
            </a:lvl1pPr>
          </a:lstStyle>
          <a:p>
            <a:pPr algn="ctr"/>
            <a:r>
              <a:rPr lang="ru-RU" sz="1200" kern="0" dirty="0">
                <a:solidFill>
                  <a:schemeClr val="bg1"/>
                </a:solidFill>
                <a:latin typeface="HelveticaNeueCyr" panose="02000503040000020004"/>
              </a:rPr>
              <a:t>Факультет истории и социальных наук</a:t>
            </a:r>
            <a:r>
              <a:rPr lang="ru-RU" sz="1200" kern="0" dirty="0" smtClean="0">
                <a:solidFill>
                  <a:schemeClr val="bg1"/>
                </a:solidFill>
                <a:latin typeface="HelveticaNeueCyr" panose="02000503040000020004"/>
              </a:rPr>
              <a:t/>
            </a:r>
            <a:br>
              <a:rPr lang="ru-RU" sz="1200" kern="0" dirty="0" smtClean="0">
                <a:solidFill>
                  <a:schemeClr val="bg1"/>
                </a:solidFill>
                <a:latin typeface="HelveticaNeueCyr" panose="02000503040000020004"/>
              </a:rPr>
            </a:br>
            <a:r>
              <a:rPr lang="ru-RU" sz="1200" kern="0" dirty="0" smtClean="0">
                <a:solidFill>
                  <a:schemeClr val="bg1"/>
                </a:solidFill>
                <a:latin typeface="HelveticaNeueCyr" panose="02000503040000020004"/>
              </a:rPr>
              <a:t/>
            </a:r>
            <a:br>
              <a:rPr lang="ru-RU" sz="1200" kern="0" dirty="0" smtClean="0">
                <a:solidFill>
                  <a:schemeClr val="bg1"/>
                </a:solidFill>
                <a:latin typeface="HelveticaNeueCyr" panose="02000503040000020004"/>
              </a:rPr>
            </a:br>
            <a:r>
              <a:rPr lang="ru-RU" sz="1200" kern="0" dirty="0">
                <a:solidFill>
                  <a:schemeClr val="bg1"/>
                </a:solidFill>
                <a:latin typeface="HelveticaNeueCyr" panose="02000503040000020004"/>
              </a:rPr>
              <a:t>8 (812) 451-93-83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629" y="139423"/>
            <a:ext cx="1558521" cy="437223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" y="2950310"/>
            <a:ext cx="193675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b="1" dirty="0">
                <a:solidFill>
                  <a:srgbClr val="EEEEE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NeueCyr" panose="02000503040000020004" pitchFamily="50" charset="-52"/>
              </a:rPr>
              <a:t>E-mail:</a:t>
            </a:r>
            <a:r>
              <a:rPr lang="en-US" sz="1200" dirty="0">
                <a:solidFill>
                  <a:srgbClr val="EEEEE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NeueCyr" panose="02000503040000020004" pitchFamily="50" charset="-52"/>
              </a:rPr>
              <a:t> </a:t>
            </a:r>
            <a:r>
              <a:rPr lang="en-US" sz="1200" b="1" dirty="0">
                <a:solidFill>
                  <a:srgbClr val="EEEEE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NeueCyr" panose="02000503040000020004" pitchFamily="50" charset="-52"/>
              </a:rPr>
              <a:t>isn.decanat@lengu.ru</a:t>
            </a:r>
            <a:endParaRPr lang="ru-RU" sz="1200" b="1" dirty="0">
              <a:solidFill>
                <a:srgbClr val="EEEEE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NeueCyr" panose="02000503040000020004" pitchFamily="50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5439163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17750" y="352425"/>
            <a:ext cx="3267635" cy="2516073"/>
          </a:xfrm>
        </p:spPr>
        <p:txBody>
          <a:bodyPr/>
          <a:lstStyle/>
          <a:p>
            <a:pPr lvl="0"/>
            <a:r>
              <a:rPr lang="ru-RU" sz="1600" kern="1200" spc="110" dirty="0">
                <a:solidFill>
                  <a:srgbClr val="BD582C"/>
                </a:solidFill>
                <a:latin typeface="HelveticaNeueCyr" panose="02000503040000020004" pitchFamily="50" charset="-52"/>
              </a:rPr>
              <a:t>НАПРАВЛЕНИЯ ПОДГОТОВКИ</a:t>
            </a:r>
            <a:r>
              <a:rPr lang="ru-RU" sz="1600" kern="1200" spc="110" dirty="0" smtClean="0">
                <a:solidFill>
                  <a:srgbClr val="BD582C"/>
                </a:solidFill>
                <a:latin typeface="HelveticaNeueCyr" panose="02000503040000020004" pitchFamily="50" charset="-52"/>
              </a:rPr>
              <a:t>:</a:t>
            </a:r>
          </a:p>
          <a:p>
            <a:pPr lvl="0"/>
            <a:endParaRPr lang="ru-RU" sz="1600" kern="1200" spc="110" dirty="0" smtClean="0">
              <a:solidFill>
                <a:srgbClr val="BD582C"/>
              </a:solidFill>
              <a:latin typeface="HelveticaNeueCyr" panose="02000503040000020004" pitchFamily="50" charset="-52"/>
            </a:endParaRPr>
          </a:p>
          <a:p>
            <a:pPr marL="171450" marR="0" lvl="0" indent="-17145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ru-RU" sz="1400" b="1" kern="1200" spc="110" dirty="0">
                <a:solidFill>
                  <a:srgbClr val="4F81BD">
                    <a:lumMod val="75000"/>
                  </a:srgbClr>
                </a:solidFill>
                <a:latin typeface="HelveticaNeueCyr" panose="02000503040000020004" pitchFamily="50" charset="-52"/>
              </a:rPr>
              <a:t>Педагогическое </a:t>
            </a:r>
            <a:r>
              <a:rPr lang="ru-RU" sz="1400" b="1" kern="1200" spc="110" dirty="0" smtClean="0">
                <a:solidFill>
                  <a:srgbClr val="4F81BD">
                    <a:lumMod val="75000"/>
                  </a:srgbClr>
                </a:solidFill>
                <a:latin typeface="HelveticaNeueCyr" panose="02000503040000020004" pitchFamily="50" charset="-52"/>
              </a:rPr>
              <a:t>образование </a:t>
            </a:r>
          </a:p>
          <a:p>
            <a:pPr marR="0" lvl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1400" b="1" kern="1200" spc="110" dirty="0" smtClean="0">
                <a:solidFill>
                  <a:srgbClr val="4F81BD">
                    <a:lumMod val="75000"/>
                  </a:srgbClr>
                </a:solidFill>
                <a:latin typeface="HelveticaNeueCyr" panose="02000503040000020004" pitchFamily="50" charset="-52"/>
              </a:rPr>
              <a:t>с двумя профилями подготовки </a:t>
            </a:r>
            <a:r>
              <a:rPr lang="ru-RU" sz="1400" kern="1200" spc="110" dirty="0" smtClean="0">
                <a:solidFill>
                  <a:srgbClr val="4F81BD">
                    <a:lumMod val="75000"/>
                  </a:srgbClr>
                </a:solidFill>
                <a:latin typeface="HelveticaNeueCyr" panose="02000503040000020004" pitchFamily="50" charset="-52"/>
              </a:rPr>
              <a:t>(Информатика и математика)</a:t>
            </a:r>
          </a:p>
          <a:p>
            <a:pPr marL="171450" marR="0" lvl="0" indent="-17145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ru-RU" sz="1400" b="1" kern="1200" spc="110" dirty="0" smtClean="0">
                <a:solidFill>
                  <a:srgbClr val="4F81BD">
                    <a:lumMod val="75000"/>
                  </a:srgbClr>
                </a:solidFill>
                <a:latin typeface="HelveticaNeueCyr" panose="02000503040000020004" pitchFamily="50" charset="-52"/>
              </a:rPr>
              <a:t>Прикладная информатика</a:t>
            </a:r>
          </a:p>
          <a:p>
            <a:pPr marL="171450" marR="0" lvl="0" indent="-17145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ru-RU" sz="1400" b="1" kern="1200" spc="110" dirty="0" smtClean="0">
                <a:solidFill>
                  <a:srgbClr val="4F81BD">
                    <a:lumMod val="75000"/>
                  </a:srgbClr>
                </a:solidFill>
                <a:latin typeface="HelveticaNeueCyr" panose="02000503040000020004" pitchFamily="50" charset="-52"/>
              </a:rPr>
              <a:t>Землеустройство и кадастры</a:t>
            </a:r>
            <a:endParaRPr lang="ru-RU" sz="1400" b="1" kern="1200" spc="110" dirty="0">
              <a:solidFill>
                <a:srgbClr val="4F81BD">
                  <a:lumMod val="75000"/>
                </a:srgbClr>
              </a:solidFill>
              <a:latin typeface="HelveticaNeueCyr" panose="02000503040000020004" pitchFamily="50" charset="-52"/>
            </a:endParaRPr>
          </a:p>
          <a:p>
            <a:pPr lvl="0"/>
            <a:endParaRPr lang="ru-RU" sz="1600" kern="1200" spc="110" dirty="0">
              <a:solidFill>
                <a:srgbClr val="BD582C"/>
              </a:solidFill>
              <a:latin typeface="HelveticaNeueCyr" panose="02000503040000020004" pitchFamily="50" charset="-52"/>
            </a:endParaRPr>
          </a:p>
          <a:p>
            <a:endParaRPr lang="ru-RU" sz="105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1936750" cy="3295650"/>
          </a:xfrm>
          <a:prstGeom prst="rect">
            <a:avLst/>
          </a:prstGeom>
          <a:solidFill>
            <a:srgbClr val="BB68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49629" y="1242500"/>
            <a:ext cx="1710921" cy="9233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rgbClr val="2F6E90"/>
                </a:solidFill>
                <a:latin typeface="Calibri"/>
                <a:ea typeface="+mj-ea"/>
                <a:cs typeface="Calibri"/>
              </a:defRPr>
            </a:lvl1pPr>
          </a:lstStyle>
          <a:p>
            <a:pPr algn="ctr"/>
            <a:r>
              <a:rPr lang="ru-RU" sz="1200" kern="0" dirty="0">
                <a:solidFill>
                  <a:schemeClr val="bg1"/>
                </a:solidFill>
                <a:latin typeface="HelveticaNeueCyr" panose="02000503040000020004"/>
              </a:rPr>
              <a:t>Факультет математики и информатики</a:t>
            </a:r>
            <a:r>
              <a:rPr lang="ru-RU" sz="1200" kern="0" dirty="0" smtClean="0">
                <a:solidFill>
                  <a:schemeClr val="bg1"/>
                </a:solidFill>
                <a:latin typeface="HelveticaNeueCyr" panose="02000503040000020004"/>
              </a:rPr>
              <a:t/>
            </a:r>
            <a:br>
              <a:rPr lang="ru-RU" sz="1200" kern="0" dirty="0" smtClean="0">
                <a:solidFill>
                  <a:schemeClr val="bg1"/>
                </a:solidFill>
                <a:latin typeface="HelveticaNeueCyr" panose="02000503040000020004"/>
              </a:rPr>
            </a:br>
            <a:r>
              <a:rPr lang="ru-RU" sz="1200" kern="0" dirty="0" smtClean="0">
                <a:solidFill>
                  <a:schemeClr val="bg1"/>
                </a:solidFill>
                <a:latin typeface="HelveticaNeueCyr" panose="02000503040000020004"/>
              </a:rPr>
              <a:t/>
            </a:r>
            <a:br>
              <a:rPr lang="ru-RU" sz="1200" kern="0" dirty="0" smtClean="0">
                <a:solidFill>
                  <a:schemeClr val="bg1"/>
                </a:solidFill>
                <a:latin typeface="HelveticaNeueCyr" panose="02000503040000020004"/>
              </a:rPr>
            </a:br>
            <a:r>
              <a:rPr lang="ru-RU" sz="1200" kern="0" dirty="0" smtClean="0">
                <a:solidFill>
                  <a:schemeClr val="bg1"/>
                </a:solidFill>
                <a:latin typeface="HelveticaNeueCyr" panose="02000503040000020004"/>
              </a:rPr>
              <a:t/>
            </a:r>
            <a:br>
              <a:rPr lang="ru-RU" sz="1200" kern="0" dirty="0" smtClean="0">
                <a:solidFill>
                  <a:schemeClr val="bg1"/>
                </a:solidFill>
                <a:latin typeface="HelveticaNeueCyr" panose="02000503040000020004"/>
              </a:rPr>
            </a:br>
            <a:r>
              <a:rPr lang="ru-RU" sz="1200" kern="0" dirty="0">
                <a:solidFill>
                  <a:schemeClr val="bg1"/>
                </a:solidFill>
                <a:latin typeface="HelveticaNeueCyr" panose="02000503040000020004"/>
              </a:rPr>
              <a:t>8 (812) 451-91-77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629" y="139423"/>
            <a:ext cx="1558521" cy="437223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" y="2950310"/>
            <a:ext cx="193675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b="1" dirty="0">
                <a:solidFill>
                  <a:srgbClr val="EEEEE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NeueCyr" panose="02000503040000020004" pitchFamily="50" charset="-52"/>
              </a:rPr>
              <a:t>E-mail:</a:t>
            </a:r>
            <a:r>
              <a:rPr lang="en-US" sz="1200" dirty="0">
                <a:solidFill>
                  <a:srgbClr val="EEEEE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NeueCyr" panose="02000503040000020004" pitchFamily="50" charset="-52"/>
              </a:rPr>
              <a:t> </a:t>
            </a:r>
            <a:r>
              <a:rPr lang="en-US" sz="1200" b="1" dirty="0">
                <a:solidFill>
                  <a:srgbClr val="EEEEE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NeueCyr" panose="02000503040000020004" pitchFamily="50" charset="-52"/>
              </a:rPr>
              <a:t>mii.dekanat@lengu.ru</a:t>
            </a:r>
            <a:endParaRPr lang="ru-RU" sz="1200" b="1" dirty="0">
              <a:solidFill>
                <a:srgbClr val="EEEEE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NeueCyr" panose="02000503040000020004" pitchFamily="50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39478049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41550" y="276225"/>
            <a:ext cx="3505200" cy="2646878"/>
          </a:xfrm>
        </p:spPr>
        <p:txBody>
          <a:bodyPr/>
          <a:lstStyle/>
          <a:p>
            <a:pPr lvl="0"/>
            <a:r>
              <a:rPr lang="ru-RU" sz="1600" kern="1200" spc="110" dirty="0">
                <a:solidFill>
                  <a:srgbClr val="BD582C"/>
                </a:solidFill>
                <a:latin typeface="HelveticaNeueCyr" panose="02000503040000020004" pitchFamily="50" charset="-52"/>
              </a:rPr>
              <a:t>НАПРАВЛЕНИЯ ПОДГОТОВКИ</a:t>
            </a:r>
            <a:r>
              <a:rPr lang="ru-RU" sz="1600" kern="1200" spc="110" dirty="0" smtClean="0">
                <a:solidFill>
                  <a:srgbClr val="BD582C"/>
                </a:solidFill>
                <a:latin typeface="HelveticaNeueCyr" panose="02000503040000020004" pitchFamily="50" charset="-52"/>
              </a:rPr>
              <a:t>:</a:t>
            </a:r>
          </a:p>
          <a:p>
            <a:pPr lvl="0"/>
            <a:endParaRPr lang="ru-RU" sz="1600" kern="1200" spc="110" dirty="0" smtClean="0">
              <a:solidFill>
                <a:srgbClr val="BD582C"/>
              </a:solidFill>
              <a:latin typeface="HelveticaNeueCyr" panose="02000503040000020004" pitchFamily="50" charset="-52"/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sz="1400" b="1" kern="1200" spc="110" dirty="0" smtClean="0">
                <a:solidFill>
                  <a:schemeClr val="accent1">
                    <a:lumMod val="75000"/>
                  </a:schemeClr>
                </a:solidFill>
                <a:latin typeface="HelveticaNeueCyr" panose="02000503040000020004" pitchFamily="50" charset="-52"/>
              </a:rPr>
              <a:t>Психология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sz="1400" b="1" kern="1200" spc="110" dirty="0" smtClean="0">
                <a:solidFill>
                  <a:schemeClr val="accent1">
                    <a:lumMod val="75000"/>
                  </a:schemeClr>
                </a:solidFill>
                <a:latin typeface="HelveticaNeueCyr" panose="02000503040000020004" pitchFamily="50" charset="-52"/>
              </a:rPr>
              <a:t>Клиническая психология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sz="1400" b="1" kern="1200" spc="110" dirty="0" smtClean="0">
                <a:solidFill>
                  <a:schemeClr val="accent1">
                    <a:lumMod val="75000"/>
                  </a:schemeClr>
                </a:solidFill>
                <a:latin typeface="HelveticaNeueCyr" panose="02000503040000020004" pitchFamily="50" charset="-52"/>
              </a:rPr>
              <a:t>Педагогическое образование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400" kern="1200" spc="110" dirty="0" smtClean="0">
                <a:solidFill>
                  <a:schemeClr val="accent1">
                    <a:lumMod val="75000"/>
                  </a:schemeClr>
                </a:solidFill>
                <a:latin typeface="HelveticaNeueCyr" panose="02000503040000020004" pitchFamily="50" charset="-52"/>
              </a:rPr>
              <a:t>(Начальное образование)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sz="1400" b="1" kern="1200" spc="110" dirty="0">
                <a:solidFill>
                  <a:schemeClr val="accent1">
                    <a:lumMod val="75000"/>
                  </a:schemeClr>
                </a:solidFill>
                <a:latin typeface="HelveticaNeueCyr" panose="02000503040000020004" pitchFamily="50" charset="-52"/>
              </a:rPr>
              <a:t>Педагогическое </a:t>
            </a:r>
            <a:r>
              <a:rPr lang="ru-RU" sz="1400" b="1" kern="1200" spc="110" dirty="0" smtClean="0">
                <a:solidFill>
                  <a:schemeClr val="accent1">
                    <a:lumMod val="75000"/>
                  </a:schemeClr>
                </a:solidFill>
                <a:latin typeface="HelveticaNeueCyr" panose="02000503040000020004" pitchFamily="50" charset="-52"/>
              </a:rPr>
              <a:t>образование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400" kern="1200" spc="110" dirty="0" smtClean="0">
                <a:solidFill>
                  <a:schemeClr val="accent1">
                    <a:lumMod val="75000"/>
                  </a:schemeClr>
                </a:solidFill>
                <a:latin typeface="HelveticaNeueCyr" panose="02000503040000020004" pitchFamily="50" charset="-52"/>
              </a:rPr>
              <a:t>(Дошкольное образование)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sz="1400" b="1" kern="1200" spc="110" dirty="0" smtClean="0">
                <a:solidFill>
                  <a:schemeClr val="accent1">
                    <a:lumMod val="75000"/>
                  </a:schemeClr>
                </a:solidFill>
                <a:latin typeface="HelveticaNeueCyr" panose="02000503040000020004" pitchFamily="50" charset="-52"/>
              </a:rPr>
              <a:t>Психолого-педагогическое образование</a:t>
            </a:r>
            <a:endParaRPr lang="ru-RU" sz="1400" b="1" kern="1200" spc="110" dirty="0">
              <a:solidFill>
                <a:schemeClr val="accent1">
                  <a:lumMod val="75000"/>
                </a:schemeClr>
              </a:solidFill>
              <a:latin typeface="HelveticaNeueCyr" panose="02000503040000020004" pitchFamily="50" charset="-52"/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ru-RU" sz="1600" kern="1200" spc="110" dirty="0">
              <a:solidFill>
                <a:schemeClr val="accent1">
                  <a:lumMod val="75000"/>
                </a:schemeClr>
              </a:solidFill>
              <a:latin typeface="HelveticaNeueCyr" panose="02000503040000020004" pitchFamily="50" charset="-52"/>
            </a:endParaRP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1936750" cy="3295650"/>
          </a:xfrm>
          <a:prstGeom prst="rect">
            <a:avLst/>
          </a:prstGeom>
          <a:solidFill>
            <a:srgbClr val="BB68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49629" y="1242500"/>
            <a:ext cx="1710921" cy="73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rgbClr val="2F6E90"/>
                </a:solidFill>
                <a:latin typeface="Calibri"/>
                <a:ea typeface="+mj-ea"/>
                <a:cs typeface="Calibri"/>
              </a:defRPr>
            </a:lvl1pPr>
          </a:lstStyle>
          <a:p>
            <a:pPr algn="ctr"/>
            <a:r>
              <a:rPr lang="ru-RU" sz="1200" kern="0" dirty="0">
                <a:solidFill>
                  <a:schemeClr val="bg1"/>
                </a:solidFill>
                <a:latin typeface="HelveticaNeueCyr" panose="02000503040000020004"/>
              </a:rPr>
              <a:t>Факультет психологии</a:t>
            </a:r>
            <a:r>
              <a:rPr lang="ru-RU" sz="1200" kern="0" dirty="0" smtClean="0">
                <a:solidFill>
                  <a:schemeClr val="bg1"/>
                </a:solidFill>
                <a:latin typeface="HelveticaNeueCyr" panose="02000503040000020004"/>
              </a:rPr>
              <a:t/>
            </a:r>
            <a:br>
              <a:rPr lang="ru-RU" sz="1200" kern="0" dirty="0" smtClean="0">
                <a:solidFill>
                  <a:schemeClr val="bg1"/>
                </a:solidFill>
                <a:latin typeface="HelveticaNeueCyr" panose="02000503040000020004"/>
              </a:rPr>
            </a:br>
            <a:r>
              <a:rPr lang="ru-RU" sz="1200" kern="0" dirty="0" smtClean="0">
                <a:solidFill>
                  <a:schemeClr val="bg1"/>
                </a:solidFill>
                <a:latin typeface="HelveticaNeueCyr" panose="02000503040000020004"/>
              </a:rPr>
              <a:t/>
            </a:r>
            <a:br>
              <a:rPr lang="ru-RU" sz="1200" kern="0" dirty="0" smtClean="0">
                <a:solidFill>
                  <a:schemeClr val="bg1"/>
                </a:solidFill>
                <a:latin typeface="HelveticaNeueCyr" panose="02000503040000020004"/>
              </a:rPr>
            </a:br>
            <a:r>
              <a:rPr lang="ru-RU" sz="1200" kern="0" dirty="0" smtClean="0">
                <a:solidFill>
                  <a:schemeClr val="bg1"/>
                </a:solidFill>
                <a:latin typeface="HelveticaNeueCyr" panose="02000503040000020004"/>
              </a:rPr>
              <a:t/>
            </a:r>
            <a:br>
              <a:rPr lang="ru-RU" sz="1200" kern="0" dirty="0" smtClean="0">
                <a:solidFill>
                  <a:schemeClr val="bg1"/>
                </a:solidFill>
                <a:latin typeface="HelveticaNeueCyr" panose="02000503040000020004"/>
              </a:rPr>
            </a:br>
            <a:r>
              <a:rPr lang="ru-RU" sz="1200" kern="0" dirty="0">
                <a:solidFill>
                  <a:schemeClr val="bg1"/>
                </a:solidFill>
                <a:latin typeface="HelveticaNeueCyr" panose="02000503040000020004"/>
              </a:rPr>
              <a:t>8 (812) 346-55-58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629" y="139423"/>
            <a:ext cx="1558521" cy="437223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" y="2950310"/>
            <a:ext cx="193675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b="1" dirty="0">
                <a:solidFill>
                  <a:srgbClr val="EEEEE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NeueCyr" panose="02000503040000020004" pitchFamily="50" charset="-52"/>
              </a:rPr>
              <a:t>E-mail:</a:t>
            </a:r>
            <a:r>
              <a:rPr lang="en-US" sz="1200" dirty="0">
                <a:solidFill>
                  <a:srgbClr val="EEEEE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NeueCyr" panose="02000503040000020004" pitchFamily="50" charset="-52"/>
              </a:rPr>
              <a:t> </a:t>
            </a:r>
            <a:r>
              <a:rPr lang="en-US" sz="1200" b="1" dirty="0">
                <a:solidFill>
                  <a:srgbClr val="EEEEE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NeueCyr" panose="02000503040000020004" pitchFamily="50" charset="-52"/>
              </a:rPr>
              <a:t>psi.of.decanat@lengu.ru</a:t>
            </a:r>
            <a:endParaRPr lang="ru-RU" sz="1200" b="1" dirty="0">
              <a:solidFill>
                <a:srgbClr val="EEEEE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NeueCyr" panose="02000503040000020004" pitchFamily="50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11221903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757</TotalTime>
  <Words>743</Words>
  <Application>Microsoft Office PowerPoint</Application>
  <PresentationFormat>Произвольный</PresentationFormat>
  <Paragraphs>162</Paragraphs>
  <Slides>20</Slides>
  <Notes>10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7" baseType="lpstr">
      <vt:lpstr>Arial</vt:lpstr>
      <vt:lpstr>Calibri</vt:lpstr>
      <vt:lpstr>Calibri Light</vt:lpstr>
      <vt:lpstr>HelveticaNeueCyr</vt:lpstr>
      <vt:lpstr>Times New Roman</vt:lpstr>
      <vt:lpstr>Wingdings</vt:lpstr>
      <vt:lpstr>Office Theme</vt:lpstr>
      <vt:lpstr>Презентация PowerPoint</vt:lpstr>
      <vt:lpstr>СТРУКТУРА УНИВЕРСИТЕТА:</vt:lpstr>
      <vt:lpstr>УРОВНИ ОБРАЗОВАНИЯ</vt:lpstr>
      <vt:lpstr>Факультет специального (дефектологического) образования   +7 (911) 500-96-56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Юридический факультет   8 (812) 470-56-74</vt:lpstr>
      <vt:lpstr>ОБЩЕСТВЕННАЯ ЖИЗНЬ УНИВЕРСИТЕТА</vt:lpstr>
      <vt:lpstr>ЛУЧШИЕ СПОРТИВНЫЕ РЕЗУЛЬТАТЫ СПОРТСМЕНОВ УНИВЕРСИТЕТА</vt:lpstr>
      <vt:lpstr>СИЛЬНЕЙШИЕ СПОРТИВНЫЕ СБОРНЫЕ КОМАНДЫ УНИВЕРСИТЕТА</vt:lpstr>
      <vt:lpstr>СИЛЬНЕЙШИЕ СПОРТИВНЫЕ СБОРНЫЕ КОМАНДЫ УНИВЕРСИТЕТА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Анатолий Александрович Скакун</dc:creator>
  <cp:lastModifiedBy>Анна Вячеславовна Козицина</cp:lastModifiedBy>
  <cp:revision>52</cp:revision>
  <dcterms:created xsi:type="dcterms:W3CDTF">2020-10-20T08:50:37Z</dcterms:created>
  <dcterms:modified xsi:type="dcterms:W3CDTF">2024-11-27T11:18:15Z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2019-04-03T00:00:00Z</vt:filetime>
  </property>
  <property fmtid="{D5CDD505-2E9C-101B-9397-08002B2CF9AE}" pid="3" name="Creator">
    <vt:lpwstr>CorelDRAW X7</vt:lpwstr>
  </property>
  <property fmtid="{D5CDD505-2E9C-101B-9397-08002B2CF9AE}" pid="4" name="LastSaved">
    <vt:filetime>2020-10-20T00:00:00Z</vt:filetime>
  </property>
  <property fmtid="{D5CDD505-2E9C-101B-9397-08002B2CF9AE}" pid="5" name="NXPowerLiteLastOptimized">
    <vt:lpwstr>521752</vt:lpwstr>
  </property>
  <property fmtid="{D5CDD505-2E9C-101B-9397-08002B2CF9AE}" pid="6" name="NXPowerLiteSettings">
    <vt:lpwstr>F7000400038000</vt:lpwstr>
  </property>
  <property fmtid="{D5CDD505-2E9C-101B-9397-08002B2CF9AE}" pid="7" name="NXPowerLiteVersion">
    <vt:lpwstr>S9.1.2</vt:lpwstr>
  </property>
</Properties>
</file>