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58" r:id="rId10"/>
    <p:sldId id="265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717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500042"/>
            <a:ext cx="7772400" cy="3684603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>Опыт организации высшего инклюзивного образования в Донском государственном техническом университете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3108" y="4286256"/>
            <a:ext cx="6357982" cy="1643074"/>
          </a:xfrm>
        </p:spPr>
        <p:txBody>
          <a:bodyPr>
            <a:noAutofit/>
          </a:bodyPr>
          <a:lstStyle/>
          <a:p>
            <a:pPr algn="l"/>
            <a:r>
              <a:rPr lang="ru-RU" sz="2000" dirty="0" err="1" smtClean="0">
                <a:solidFill>
                  <a:schemeClr val="tx1"/>
                </a:solidFill>
              </a:rPr>
              <a:t>Скуратовская</a:t>
            </a:r>
            <a:r>
              <a:rPr lang="ru-RU" sz="2000" dirty="0" smtClean="0">
                <a:solidFill>
                  <a:schemeClr val="tx1"/>
                </a:solidFill>
              </a:rPr>
              <a:t> Марина Леонидовна, 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д.п.н., </a:t>
            </a:r>
            <a:r>
              <a:rPr lang="ru-RU" sz="2000" smtClean="0">
                <a:solidFill>
                  <a:schemeClr val="tx1"/>
                </a:solidFill>
              </a:rPr>
              <a:t>зав.кафедрой </a:t>
            </a:r>
          </a:p>
          <a:p>
            <a:pPr algn="l"/>
            <a:r>
              <a:rPr lang="ru-RU" sz="2000" smtClean="0">
                <a:solidFill>
                  <a:schemeClr val="tx1"/>
                </a:solidFill>
              </a:rPr>
              <a:t>«</a:t>
            </a:r>
            <a:r>
              <a:rPr lang="ru-RU" sz="2000" dirty="0" smtClean="0">
                <a:solidFill>
                  <a:schemeClr val="tx1"/>
                </a:solidFill>
              </a:rPr>
              <a:t>Дефектология и инклюзивное образование» 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Донской государственный технический университет,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 г. Ростов-на-Дону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1" y="144463"/>
            <a:ext cx="6858049" cy="2641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 smtClean="0"/>
              <a:t>Направления деятельности ДГТУ по созданию условий доступности профессионального образования инвалидов</a:t>
            </a:r>
            <a:endParaRPr lang="ru-RU" sz="27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None/>
            </a:pPr>
            <a:r>
              <a:rPr lang="ru-RU" sz="2400" b="1" dirty="0" smtClean="0"/>
              <a:t>Организационное:</a:t>
            </a:r>
          </a:p>
          <a:p>
            <a:pPr lvl="0"/>
            <a:r>
              <a:rPr lang="ru-RU" sz="2000" dirty="0" smtClean="0"/>
              <a:t>организация взаимодействия между структурными подразделениями ВУЗа по обеспечению процесса обучения студентов с инвалидностью (приемная и экзаменационная комиссии, социальный отдел, факультеты, кафедры, Родительский и Детский университеты ДГТУ, волонтёрский Центр университета)</a:t>
            </a:r>
          </a:p>
          <a:p>
            <a:pPr lvl="0"/>
            <a:r>
              <a:rPr lang="ru-RU" sz="2000" dirty="0" smtClean="0"/>
              <a:t>информирование преподавателей и сотрудников о наличии студентов-инвалидов в академических группах, об особенностях и трудностях обучения</a:t>
            </a:r>
          </a:p>
          <a:p>
            <a:pPr lvl="0"/>
            <a:r>
              <a:rPr lang="ru-RU" sz="2000" dirty="0" smtClean="0"/>
              <a:t>организация консультативно-методической работы</a:t>
            </a:r>
          </a:p>
          <a:p>
            <a:r>
              <a:rPr lang="ru-RU" sz="2000" dirty="0" smtClean="0"/>
              <a:t>Организация взаимодействия с внешними партнёрами, как в процессе обучения, так и в ходе трудоустройства студентов с ОВЗ и инвалидностью. </a:t>
            </a:r>
          </a:p>
          <a:p>
            <a:pPr lvl="0"/>
            <a:endParaRPr lang="ru-RU" sz="2400" b="1" dirty="0" smtClean="0"/>
          </a:p>
          <a:p>
            <a:endParaRPr lang="ru-RU" sz="2400" b="1" dirty="0" smtClean="0"/>
          </a:p>
          <a:p>
            <a:endParaRPr lang="ru-RU" sz="24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Статистический учёт студентов с инвалидностью</a:t>
            </a:r>
            <a:endParaRPr lang="ru-RU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000108"/>
            <a:ext cx="8286807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>Проект ДГТУ и УФНС по Ростовской области </a:t>
            </a:r>
            <a:br>
              <a:rPr lang="ru-RU" sz="2000" dirty="0" smtClean="0"/>
            </a:br>
            <a:r>
              <a:rPr lang="ru-RU" sz="2000" dirty="0" smtClean="0"/>
              <a:t>«Сопровождение профессионального развития студентов с ОВЗ и/или с инвалидностью в территориальных налоговых органах, специализирующихся в области налогов и налогообложения»</a:t>
            </a:r>
            <a:endParaRPr lang="ru-RU" sz="2000" dirty="0"/>
          </a:p>
        </p:txBody>
      </p:sp>
      <p:pic>
        <p:nvPicPr>
          <p:cNvPr id="4" name="Содержимое 3" descr="нвегорноуновшгно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04416" y="1786441"/>
            <a:ext cx="6935168" cy="415348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Социальный проект по </a:t>
            </a:r>
            <a:r>
              <a:rPr lang="ru-RU" sz="2000" b="1" dirty="0" err="1" smtClean="0"/>
              <a:t>начитыванию</a:t>
            </a:r>
            <a:r>
              <a:rPr lang="ru-RU" sz="2000" b="1" dirty="0" smtClean="0"/>
              <a:t> аудиокниг для студентов с нарушением зрения </a:t>
            </a:r>
            <a:endParaRPr lang="ru-RU" sz="2000" b="1" dirty="0"/>
          </a:p>
        </p:txBody>
      </p:sp>
      <p:pic>
        <p:nvPicPr>
          <p:cNvPr id="4" name="Содержимое 3" descr="ггггггг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32995" y="1714994"/>
            <a:ext cx="6878010" cy="4296375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Фестиваль мастер-классов специалистов, работающих с лицами с ограниченными возможностями здоровья</a:t>
            </a:r>
            <a:endParaRPr lang="ru-RU" sz="2400" b="1" dirty="0"/>
          </a:p>
        </p:txBody>
      </p:sp>
      <p:pic>
        <p:nvPicPr>
          <p:cNvPr id="4" name="Содержимое 3" descr="ттттттт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99652" y="1991257"/>
            <a:ext cx="6944695" cy="3743848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Межвузовское исследование «Студенты-инвалиды в российских вузах»</a:t>
            </a:r>
            <a:r>
              <a:rPr lang="ru-RU" sz="2000" b="1" dirty="0" smtClean="0"/>
              <a:t> (</a:t>
            </a:r>
            <a:r>
              <a:rPr lang="ru-RU" sz="2000" dirty="0" smtClean="0"/>
              <a:t>Союз ректоров России, 2010 г.</a:t>
            </a:r>
            <a:r>
              <a:rPr lang="ru-RU" sz="2000" b="1" dirty="0" smtClean="0"/>
              <a:t>)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приняли участие 214 вузов страны</a:t>
            </a:r>
            <a:endParaRPr lang="ru-RU" b="1" dirty="0" smtClean="0"/>
          </a:p>
          <a:p>
            <a:pPr>
              <a:buNone/>
            </a:pPr>
            <a:r>
              <a:rPr lang="ru-RU" b="1" dirty="0" smtClean="0"/>
              <a:t>Специальные условия  </a:t>
            </a:r>
            <a:r>
              <a:rPr lang="ru-RU" dirty="0" smtClean="0"/>
              <a:t>подразумевают </a:t>
            </a:r>
          </a:p>
          <a:p>
            <a:r>
              <a:rPr lang="ru-RU" i="1" dirty="0" smtClean="0"/>
              <a:t>выполнение индивидуальных программ реабилитации</a:t>
            </a:r>
            <a:r>
              <a:rPr lang="ru-RU" dirty="0" smtClean="0"/>
              <a:t> на период обучения инвалидов </a:t>
            </a:r>
          </a:p>
          <a:p>
            <a:endParaRPr lang="ru-RU" dirty="0" smtClean="0"/>
          </a:p>
          <a:p>
            <a:r>
              <a:rPr lang="ru-RU" dirty="0" smtClean="0"/>
              <a:t>обеспечивают </a:t>
            </a:r>
            <a:r>
              <a:rPr lang="ru-RU" i="1" dirty="0" smtClean="0"/>
              <a:t>приспособление помещений</a:t>
            </a:r>
            <a:r>
              <a:rPr lang="ru-RU" dirty="0" smtClean="0"/>
              <a:t>, оборудования к возможностям инвалидов в соответствии с требованиями </a:t>
            </a:r>
            <a:r>
              <a:rPr lang="ru-RU" dirty="0" err="1" smtClean="0"/>
              <a:t>безбарьерной</a:t>
            </a:r>
            <a:r>
              <a:rPr lang="ru-RU" dirty="0" smtClean="0"/>
              <a:t> архитектуры, </a:t>
            </a:r>
          </a:p>
          <a:p>
            <a:pPr>
              <a:buNone/>
            </a:pPr>
            <a:endParaRPr lang="ru-RU" dirty="0" smtClean="0"/>
          </a:p>
          <a:p>
            <a:r>
              <a:rPr lang="ru-RU" i="1" dirty="0" smtClean="0"/>
              <a:t>адаптацию программ обучения </a:t>
            </a:r>
            <a:r>
              <a:rPr lang="ru-RU" dirty="0" smtClean="0"/>
              <a:t>к психофизиологическим особенностям инвалидов и педагогическую коррекцию учебного процесса)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96908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>Программы образовательной поддержки обучающихся с ОВЗ и инвалидностью</a:t>
            </a: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Данные программы </a:t>
            </a:r>
            <a:r>
              <a:rPr lang="ru-RU" b="1" dirty="0" smtClean="0"/>
              <a:t>являются комплексными </a:t>
            </a:r>
            <a:r>
              <a:rPr lang="ru-RU" dirty="0" smtClean="0"/>
              <a:t>и включают в себя составляющие: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образовательную,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социально-психологическую, </a:t>
            </a:r>
          </a:p>
          <a:p>
            <a:endParaRPr lang="ru-RU" dirty="0" smtClean="0"/>
          </a:p>
          <a:p>
            <a:r>
              <a:rPr lang="ru-RU" dirty="0" err="1" smtClean="0"/>
              <a:t>профориентационную</a:t>
            </a:r>
            <a:r>
              <a:rPr lang="ru-RU" dirty="0" smtClean="0"/>
              <a:t>,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материальную и 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оздоровительную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5403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Образовательная составляющая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928670"/>
            <a:ext cx="7498080" cy="5643602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 smtClean="0"/>
              <a:t>довузовская</a:t>
            </a:r>
            <a:r>
              <a:rPr lang="ru-RU" dirty="0" smtClean="0"/>
              <a:t> подготовка</a:t>
            </a:r>
          </a:p>
          <a:p>
            <a:r>
              <a:rPr lang="ru-RU" dirty="0" smtClean="0"/>
              <a:t>взаимодействует с коррекционными образовательными учреждениями, поиск и развитие талантливых детей в формате лекториев, олимпиад, психолого-педагогических занятий </a:t>
            </a:r>
          </a:p>
          <a:p>
            <a:r>
              <a:rPr lang="ru-RU" dirty="0" smtClean="0"/>
              <a:t>дистанционные формы образования</a:t>
            </a:r>
          </a:p>
          <a:p>
            <a:r>
              <a:rPr lang="ru-RU" dirty="0" smtClean="0"/>
              <a:t>персональные академические консультанты инвалидов</a:t>
            </a:r>
          </a:p>
          <a:p>
            <a:r>
              <a:rPr lang="ru-RU" dirty="0" smtClean="0"/>
              <a:t>издание специально адаптированной для инвалидов учебной литературы</a:t>
            </a:r>
          </a:p>
          <a:p>
            <a:r>
              <a:rPr lang="ru-RU" dirty="0" smtClean="0"/>
              <a:t>сеть электронных ресурсов</a:t>
            </a:r>
          </a:p>
          <a:p>
            <a:r>
              <a:rPr lang="ru-RU" dirty="0" smtClean="0"/>
              <a:t>написание курсовых, дипломных и диссертационных работ на основе опыта работы в школах-интернатах</a:t>
            </a:r>
          </a:p>
          <a:p>
            <a:r>
              <a:rPr lang="ru-RU" dirty="0" smtClean="0"/>
              <a:t>переподготовка преподавателей, направленная на овладение компетенциями работы с учащимися- инвалидами и позволяющую учитывать их особенности в образовательном процессе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err="1" smtClean="0"/>
              <a:t>Профориентационная</a:t>
            </a:r>
            <a:r>
              <a:rPr lang="ru-RU" sz="3200" b="1" dirty="0" smtClean="0"/>
              <a:t> составляющая</a:t>
            </a:r>
            <a:endParaRPr lang="ru-RU" sz="3200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профессиональная ориентация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r>
              <a:rPr lang="ru-RU" dirty="0" smtClean="0"/>
              <a:t>содействие трудоустройству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взаимодействие с деловым сообществом по формированию локальной системы трудоустройства, гарантирующей выпускникам-инвалидам устойчивую базу полноценной интеграции в общество.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54032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>Социально-психологическая составляющая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928670"/>
            <a:ext cx="7498080" cy="531973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центры психологической поддержки</a:t>
            </a:r>
            <a:r>
              <a:rPr lang="ru-RU" b="1" dirty="0" smtClean="0"/>
              <a:t> </a:t>
            </a:r>
            <a:r>
              <a:rPr lang="ru-RU" dirty="0" smtClean="0"/>
              <a:t>учащихся-инвалидов </a:t>
            </a:r>
          </a:p>
          <a:p>
            <a:endParaRPr lang="ru-RU" dirty="0" smtClean="0"/>
          </a:p>
          <a:p>
            <a:r>
              <a:rPr lang="ru-RU" dirty="0" smtClean="0"/>
              <a:t>работа вузовских волонтерских команд, помогающих инвалидам в учёбе и ежедневном быту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мероприятия культурно-массовой и творческой направленности с учетом участия в них инвалидов.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Оздоровительная составляющая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организация медицинского обслуживания, </a:t>
            </a:r>
          </a:p>
          <a:p>
            <a:endParaRPr lang="ru-RU" dirty="0" smtClean="0"/>
          </a:p>
          <a:p>
            <a:r>
              <a:rPr lang="ru-RU" dirty="0" smtClean="0"/>
              <a:t>занятия адаптивной физкультурой </a:t>
            </a:r>
          </a:p>
          <a:p>
            <a:endParaRPr lang="ru-RU" dirty="0" smtClean="0"/>
          </a:p>
          <a:p>
            <a:r>
              <a:rPr lang="ru-RU" dirty="0" smtClean="0"/>
              <a:t>спортивные секции для инвалидов по </a:t>
            </a:r>
            <a:r>
              <a:rPr lang="ru-RU" dirty="0" err="1" smtClean="0"/>
              <a:t>параолимпийским</a:t>
            </a:r>
            <a:r>
              <a:rPr lang="ru-RU" dirty="0" smtClean="0"/>
              <a:t> видам спорта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вузовские и межвузовские спортивные соревнования для инвалидов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74638"/>
            <a:ext cx="7790712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Развитие </a:t>
            </a:r>
            <a:r>
              <a:rPr lang="ru-RU" sz="3600" b="1" dirty="0" err="1" smtClean="0"/>
              <a:t>безбарьерной</a:t>
            </a:r>
            <a:r>
              <a:rPr lang="ru-RU" sz="3600" b="1" dirty="0" smtClean="0"/>
              <a:t> инфраструктуры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обеспечение доступа в учебные помещения, бытовые помещения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адаптированные для инвалидов рабочие места в компьютерных классах, и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оборудование учебных аудиторий и читальных залов библиотек специальной техникой для слабовидящих и слабослышащих.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>Критерии оценки процесса и результата инклюзивного высшего образования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 lnSpcReduction="10000"/>
          </a:bodyPr>
          <a:lstStyle/>
          <a:p>
            <a:r>
              <a:rPr lang="ru-RU" sz="2400" b="1" dirty="0" smtClean="0"/>
              <a:t>Адаптация образовательных программ</a:t>
            </a:r>
            <a:r>
              <a:rPr lang="ru-RU" sz="2400" dirty="0" smtClean="0"/>
              <a:t>, учебно-методического обеспечения обучения лиц с ОВЗ и инвалидностью, </a:t>
            </a:r>
          </a:p>
          <a:p>
            <a:r>
              <a:rPr lang="ru-RU" sz="2400" dirty="0" smtClean="0"/>
              <a:t>Реализация адаптированных образовательных программ (</a:t>
            </a:r>
            <a:r>
              <a:rPr lang="ru-RU" sz="2400" b="1" dirty="0" smtClean="0"/>
              <a:t>количество студентов, обучающихся по АОП</a:t>
            </a:r>
            <a:r>
              <a:rPr lang="ru-RU" sz="2400" dirty="0" smtClean="0"/>
              <a:t>),</a:t>
            </a:r>
          </a:p>
          <a:p>
            <a:r>
              <a:rPr lang="ru-RU" sz="2400" dirty="0" smtClean="0"/>
              <a:t>Качество организации процесса обучения и </a:t>
            </a:r>
            <a:r>
              <a:rPr lang="ru-RU" sz="2400" b="1" dirty="0" smtClean="0"/>
              <a:t>сопровождения лиц с ОВЗ и инвалидностью</a:t>
            </a:r>
            <a:r>
              <a:rPr lang="ru-RU" sz="2400" dirty="0" smtClean="0"/>
              <a:t>, </a:t>
            </a:r>
          </a:p>
          <a:p>
            <a:r>
              <a:rPr lang="ru-RU" sz="2400" dirty="0" smtClean="0"/>
              <a:t>Наличие действующего </a:t>
            </a:r>
            <a:r>
              <a:rPr lang="ru-RU" sz="2400" b="1" dirty="0" smtClean="0"/>
              <a:t>волонтерского движения </a:t>
            </a:r>
            <a:r>
              <a:rPr lang="ru-RU" sz="2400" dirty="0" smtClean="0"/>
              <a:t>по работе со студентами с ОВЗ и инвалидностью</a:t>
            </a:r>
          </a:p>
          <a:p>
            <a:r>
              <a:rPr lang="ru-RU" sz="2400" b="1" dirty="0" smtClean="0"/>
              <a:t>Количество </a:t>
            </a:r>
            <a:r>
              <a:rPr lang="ru-RU" sz="2400" b="1" dirty="0" err="1" smtClean="0"/>
              <a:t>досуговых</a:t>
            </a:r>
            <a:r>
              <a:rPr lang="ru-RU" sz="2400" b="1" dirty="0" smtClean="0"/>
              <a:t>, спортивных и культурно-массовых мероприятий</a:t>
            </a:r>
            <a:r>
              <a:rPr lang="ru-RU" sz="2400" dirty="0" smtClean="0"/>
              <a:t>, проводимых с участием студентов с ОВЗ и инвалидностью в вузе</a:t>
            </a:r>
          </a:p>
          <a:p>
            <a:r>
              <a:rPr lang="ru-RU" sz="2400" b="1" dirty="0" smtClean="0"/>
              <a:t>Трудоустройство</a:t>
            </a:r>
            <a:r>
              <a:rPr lang="ru-RU" sz="2400" dirty="0" smtClean="0"/>
              <a:t> выпускников с ОВЗ и инвалидностью</a:t>
            </a:r>
            <a:endParaRPr lang="ru-RU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499</Words>
  <Application>Microsoft Office PowerPoint</Application>
  <PresentationFormat>Экран (4:3)</PresentationFormat>
  <Paragraphs>79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      Опыт организации высшего инклюзивного образования в Донском государственном техническом университете </vt:lpstr>
      <vt:lpstr>Межвузовское исследование «Студенты-инвалиды в российских вузах» (Союз ректоров России, 2010 г.)</vt:lpstr>
      <vt:lpstr>Программы образовательной поддержки обучающихся с ОВЗ и инвалидностью</vt:lpstr>
      <vt:lpstr>Образовательная составляющая </vt:lpstr>
      <vt:lpstr>Профориентационная составляющая</vt:lpstr>
      <vt:lpstr>Социально-психологическая составляющая </vt:lpstr>
      <vt:lpstr>Оздоровительная составляющая </vt:lpstr>
      <vt:lpstr>Развитие безбарьерной инфраструктуры </vt:lpstr>
      <vt:lpstr>Критерии оценки процесса и результата инклюзивного высшего образования </vt:lpstr>
      <vt:lpstr>Направления деятельности ДГТУ по созданию условий доступности профессионального образования инвалидов</vt:lpstr>
      <vt:lpstr>Статистический учёт студентов с инвалидностью</vt:lpstr>
      <vt:lpstr>Проект ДГТУ и УФНС по Ростовской области  «Сопровождение профессионального развития студентов с ОВЗ и/или с инвалидностью в территориальных налоговых органах, специализирующихся в области налогов и налогообложения»</vt:lpstr>
      <vt:lpstr>Социальный проект по начитыванию аудиокниг для студентов с нарушением зрения </vt:lpstr>
      <vt:lpstr>Фестиваль мастер-классов специалистов, работающих с лицами с ограниченными возможностями здоровья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Организационные условия включения студентов-инвалидов в образовательное пространство ВУЗа  </dc:title>
  <dc:creator>Marina</dc:creator>
  <cp:lastModifiedBy>Пользователь Windows</cp:lastModifiedBy>
  <cp:revision>11</cp:revision>
  <dcterms:created xsi:type="dcterms:W3CDTF">2017-12-09T12:12:01Z</dcterms:created>
  <dcterms:modified xsi:type="dcterms:W3CDTF">2018-04-19T05:38:05Z</dcterms:modified>
</cp:coreProperties>
</file>