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21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9" r:id="rId11"/>
    <p:sldId id="270" r:id="rId12"/>
    <p:sldId id="271" r:id="rId13"/>
    <p:sldId id="266" r:id="rId14"/>
    <p:sldId id="267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4A4FF-F3C3-404A-B54E-82EEFB52689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164F-8599-4861-A7A2-5DF5BF49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5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164F-8599-4861-A7A2-5DF5BF49BC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164F-8599-4861-A7A2-5DF5BF49BC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4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84C8-6E16-4F6D-9557-074CADDE05D3}" type="datetime1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4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103F-D731-4F7B-9D0B-81AC643DAD39}" type="datetime1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F61E-5EDE-4F8C-8EBF-B33215B64612}" type="datetime1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6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08D7-02C9-4A2C-A41F-58C7F1038AC2}" type="datetime1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8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5975-2AC8-4888-89E9-3BC78F3C36B9}" type="datetime1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7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8E-FFE0-4BB2-9AE4-7C3CDD5DE185}" type="datetime1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E542-35B3-45CC-9FB0-D442D636178D}" type="datetime1">
              <a:rPr lang="ru-RU" smtClean="0"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3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5E48-414C-416A-8EB7-4D98CFD59E98}" type="datetime1">
              <a:rPr lang="ru-RU" smtClean="0"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9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7B9-12FE-42D6-9930-12CB9027AB1A}" type="datetime1">
              <a:rPr lang="ru-RU" smtClean="0"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3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7E7811-8D71-402D-A68A-37D777EF1665}" type="datetime1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9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BD3B-A855-4F62-8186-154214C36DFC}" type="datetime1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2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51E10E-EFF2-45F8-AFBC-61EFA7CE6E55}" type="datetime1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F351E5-E419-4280-8130-6F456B2076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csutu@bk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68" y="0"/>
            <a:ext cx="3949700" cy="22687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11022"/>
            <a:ext cx="12192000" cy="2280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Особенности и условия разработки программ профессионального образования и обучения для инвалидов и лиц с </a:t>
            </a:r>
            <a:r>
              <a:rPr lang="ru-RU" sz="4400" b="1" dirty="0" smtClean="0">
                <a:solidFill>
                  <a:schemeClr val="tx1"/>
                </a:solidFill>
              </a:rPr>
              <a:t>ограниченными </a:t>
            </a:r>
            <a:r>
              <a:rPr lang="ru-RU" sz="4400" b="1" dirty="0">
                <a:solidFill>
                  <a:schemeClr val="tx1"/>
                </a:solidFill>
              </a:rPr>
              <a:t>возможностями здоровья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64389"/>
            <a:ext cx="12192000" cy="1096899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Лариса Михайловна </a:t>
            </a:r>
            <a:r>
              <a:rPr lang="ru-RU" sz="2500" dirty="0" err="1">
                <a:solidFill>
                  <a:schemeClr val="tx1"/>
                </a:solidFill>
              </a:rPr>
              <a:t>Кобрина</a:t>
            </a:r>
            <a:r>
              <a:rPr lang="ru-RU" sz="2500" dirty="0">
                <a:solidFill>
                  <a:schemeClr val="tx1"/>
                </a:solidFill>
              </a:rPr>
              <a:t>, </a:t>
            </a:r>
            <a:r>
              <a:rPr lang="ru-RU" sz="2500" dirty="0" smtClean="0">
                <a:solidFill>
                  <a:schemeClr val="tx1"/>
                </a:solidFill>
              </a:rPr>
              <a:t>доктор </a:t>
            </a:r>
            <a:r>
              <a:rPr lang="ru-RU" sz="2500" dirty="0">
                <a:solidFill>
                  <a:schemeClr val="tx1"/>
                </a:solidFill>
              </a:rPr>
              <a:t>педагогических наук, </a:t>
            </a:r>
          </a:p>
          <a:p>
            <a:pPr algn="ctr"/>
            <a:r>
              <a:rPr lang="ru-RU" sz="2500" dirty="0">
                <a:solidFill>
                  <a:schemeClr val="tx1"/>
                </a:solidFill>
              </a:rPr>
              <a:t>профессор, </a:t>
            </a:r>
            <a:r>
              <a:rPr lang="ru-RU" sz="2500" dirty="0" smtClean="0">
                <a:solidFill>
                  <a:schemeClr val="tx1"/>
                </a:solidFill>
              </a:rPr>
              <a:t>проректор </a:t>
            </a:r>
            <a:r>
              <a:rPr lang="ru-RU" sz="2500" dirty="0">
                <a:solidFill>
                  <a:schemeClr val="tx1"/>
                </a:solidFill>
              </a:rPr>
              <a:t>по научной работе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03867" y="6455018"/>
            <a:ext cx="9584266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/>
              <a:t>Д</a:t>
            </a:r>
            <a:r>
              <a:rPr lang="ru-RU" sz="4300" b="1" dirty="0" smtClean="0"/>
              <a:t>ифференциации </a:t>
            </a:r>
            <a:r>
              <a:rPr lang="ru-RU" sz="4300" b="1" dirty="0"/>
              <a:t>учебных групп по  типу основного нарушения</a:t>
            </a:r>
            <a:endParaRPr lang="ru-RU" sz="4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" y="2754217"/>
            <a:ext cx="11011334" cy="226260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44906" y="6459785"/>
            <a:ext cx="9397388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52" y="0"/>
            <a:ext cx="12092848" cy="1450757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err="1" smtClean="0">
                <a:solidFill>
                  <a:schemeClr val="tx1"/>
                </a:solidFill>
              </a:rPr>
              <a:t>Профориентационная</a:t>
            </a:r>
            <a:r>
              <a:rPr lang="ru-RU" sz="4300" b="1" dirty="0" smtClean="0">
                <a:solidFill>
                  <a:schemeClr val="tx1"/>
                </a:solidFill>
              </a:rPr>
              <a:t> </a:t>
            </a:r>
            <a:r>
              <a:rPr lang="ru-RU" sz="4300" b="1" dirty="0">
                <a:solidFill>
                  <a:schemeClr val="tx1"/>
                </a:solidFill>
              </a:rPr>
              <a:t>и  </a:t>
            </a:r>
            <a:r>
              <a:rPr lang="ru-RU" sz="4300" b="1" dirty="0" smtClean="0">
                <a:solidFill>
                  <a:schemeClr val="tx1"/>
                </a:solidFill>
              </a:rPr>
              <a:t>отборочная комиссия</a:t>
            </a:r>
            <a:endParaRPr lang="ru-RU" sz="43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97" y="1846263"/>
            <a:ext cx="8794931" cy="402272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Трудоустройство инвалидов: перспективы, практики, опыт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Информационное обеспечение </a:t>
            </a:r>
            <a:r>
              <a:rPr lang="ru-RU" b="1" dirty="0">
                <a:solidFill>
                  <a:schemeClr val="tx1"/>
                </a:solidFill>
              </a:rPr>
              <a:t>комплексной профессиональной, социальной и психологической реабилитации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6" y="1841583"/>
            <a:ext cx="6018638" cy="451397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1135839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1"/>
                </a:solidFill>
              </a:rPr>
              <a:t>Этапы работы</a:t>
            </a:r>
            <a:endParaRPr lang="ru-RU" sz="43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506" y="1933869"/>
            <a:ext cx="11331950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tx1"/>
                </a:solidFill>
              </a:rPr>
              <a:t>- профессиональная ориентация, 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tx1"/>
                </a:solidFill>
              </a:rPr>
              <a:t>- профессиональная подготовка , 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tx1"/>
                </a:solidFill>
              </a:rPr>
              <a:t>-  </a:t>
            </a:r>
            <a:r>
              <a:rPr lang="ru-RU" sz="3200" b="1" dirty="0" smtClean="0">
                <a:solidFill>
                  <a:schemeClr val="tx1"/>
                </a:solidFill>
              </a:rPr>
              <a:t>трудоустройство </a:t>
            </a:r>
            <a:r>
              <a:rPr lang="ru-RU" sz="3200" b="1" dirty="0">
                <a:solidFill>
                  <a:schemeClr val="tx1"/>
                </a:solidFill>
              </a:rPr>
              <a:t>лиц с ограниченными возможностями здоровья и инвалидов, 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tx1"/>
                </a:solidFill>
              </a:rPr>
              <a:t>- сопровождение и поддержка  на рабочем месте.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63547" y="6459785"/>
            <a:ext cx="8868578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1"/>
                </a:solidFill>
              </a:rPr>
              <a:t>П</a:t>
            </a:r>
            <a:r>
              <a:rPr lang="ru-RU" sz="4300" b="1" dirty="0" smtClean="0">
                <a:solidFill>
                  <a:schemeClr val="tx1"/>
                </a:solidFill>
              </a:rPr>
              <a:t>ереподготовка </a:t>
            </a:r>
            <a:r>
              <a:rPr lang="ru-RU" sz="4300" b="1" dirty="0">
                <a:solidFill>
                  <a:schemeClr val="tx1"/>
                </a:solidFill>
              </a:rPr>
              <a:t>профессиональных кадров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54" y="1923381"/>
            <a:ext cx="5530692" cy="402272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76260" y="6459785"/>
            <a:ext cx="9011798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19" y="198469"/>
            <a:ext cx="11893810" cy="1145590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1"/>
                </a:solidFill>
              </a:rPr>
              <a:t>П</a:t>
            </a:r>
            <a:r>
              <a:rPr lang="ru-RU" sz="4300" b="1" dirty="0" smtClean="0">
                <a:solidFill>
                  <a:schemeClr val="tx1"/>
                </a:solidFill>
              </a:rPr>
              <a:t>сихолого-педагогическая </a:t>
            </a:r>
            <a:r>
              <a:rPr lang="ru-RU" sz="4300" b="1" dirty="0">
                <a:solidFill>
                  <a:schemeClr val="tx1"/>
                </a:solidFill>
              </a:rPr>
              <a:t>поддержка выпускников</a:t>
            </a:r>
            <a:endParaRPr lang="ru-RU" sz="43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16" y="1872304"/>
            <a:ext cx="6213513" cy="413975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41512" y="6459785"/>
            <a:ext cx="9474507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1"/>
                </a:solidFill>
              </a:rPr>
              <a:t>С</a:t>
            </a:r>
            <a:r>
              <a:rPr lang="ru-RU" sz="4300" b="1" dirty="0" smtClean="0">
                <a:solidFill>
                  <a:schemeClr val="tx1"/>
                </a:solidFill>
              </a:rPr>
              <a:t>оздание </a:t>
            </a:r>
            <a:r>
              <a:rPr lang="ru-RU" sz="4300" b="1" dirty="0">
                <a:solidFill>
                  <a:schemeClr val="tx1"/>
                </a:solidFill>
              </a:rPr>
              <a:t>дифференцированной адаптивной образовательной среды</a:t>
            </a:r>
            <a:endParaRPr lang="ru-RU" sz="43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41" y="1846263"/>
            <a:ext cx="6996043" cy="402272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38978" y="6459785"/>
            <a:ext cx="10443991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2179"/>
            <a:ext cx="12192000" cy="19277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азработка </a:t>
            </a:r>
            <a:r>
              <a:rPr lang="ru-RU" b="1" dirty="0">
                <a:solidFill>
                  <a:schemeClr val="tx1"/>
                </a:solidFill>
              </a:rPr>
              <a:t>методических рекомендаций по созданию специальных условий для успешной адаптации на рабочем месте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387" y="6285532"/>
            <a:ext cx="10058400" cy="4023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1692" y="6459785"/>
            <a:ext cx="10377889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19" y="2258623"/>
            <a:ext cx="12184656" cy="1450757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1"/>
                </a:solidFill>
              </a:rPr>
              <a:t>Р</a:t>
            </a:r>
            <a:r>
              <a:rPr lang="ru-RU" sz="4300" b="1" dirty="0" smtClean="0">
                <a:solidFill>
                  <a:schemeClr val="tx1"/>
                </a:solidFill>
              </a:rPr>
              <a:t>азработка </a:t>
            </a:r>
            <a:r>
              <a:rPr lang="ru-RU" sz="4300" b="1" dirty="0">
                <a:solidFill>
                  <a:schemeClr val="tx1"/>
                </a:solidFill>
              </a:rPr>
              <a:t>оценочных средств контроля  сформированных навыков</a:t>
            </a:r>
            <a:endParaRPr lang="ru-RU" sz="43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027" y="6459785"/>
            <a:ext cx="10058400" cy="4023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68636" y="6459785"/>
            <a:ext cx="10080434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390525"/>
            <a:ext cx="10239376" cy="14097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 уникальным опытом профессионального обучения инвалидов и лиц с </a:t>
            </a:r>
            <a:r>
              <a:rPr lang="ru-RU" sz="3600" dirty="0" err="1" smtClean="0"/>
              <a:t>овз</a:t>
            </a:r>
            <a:r>
              <a:rPr lang="ru-RU" sz="3600" dirty="0" smtClean="0"/>
              <a:t> можно познакомиться в </a:t>
            </a:r>
            <a:r>
              <a:rPr lang="ru-RU" sz="3600" dirty="0" err="1" smtClean="0"/>
              <a:t>Мультицентре</a:t>
            </a:r>
            <a:r>
              <a:rPr lang="ru-RU" sz="3600" dirty="0" smtClean="0"/>
              <a:t> </a:t>
            </a:r>
            <a:r>
              <a:rPr lang="ru-RU" sz="3600" dirty="0"/>
              <a:t>социальной и трудовой интеграции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56" y="1846263"/>
            <a:ext cx="4022725" cy="402272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Государственное автономное профессиональное образовательное учреждение Ленинградской области «</a:t>
            </a:r>
            <a:r>
              <a:rPr lang="ru-RU" dirty="0" err="1">
                <a:solidFill>
                  <a:schemeClr val="tx1"/>
                </a:solidFill>
              </a:rPr>
              <a:t>Мультицентр</a:t>
            </a:r>
            <a:r>
              <a:rPr lang="ru-RU" dirty="0">
                <a:solidFill>
                  <a:schemeClr val="tx1"/>
                </a:solidFill>
              </a:rPr>
              <a:t> социальной и трудовой интеграции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en-US" dirty="0">
                <a:solidFill>
                  <a:schemeClr val="tx1"/>
                </a:solidFill>
              </a:rPr>
              <a:t>E-mail: </a:t>
            </a:r>
            <a:r>
              <a:rPr lang="en-US" dirty="0" smtClean="0">
                <a:solidFill>
                  <a:schemeClr val="tx1"/>
                </a:solidFill>
                <a:hlinkClick r:id="rId3" tooltip="Ссылка: mailto:mcsutu@bk.ru"/>
              </a:rPr>
              <a:t>mcsutu@bk.ru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Сайт: </a:t>
            </a:r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ru-RU" dirty="0" err="1">
                <a:solidFill>
                  <a:schemeClr val="tx1"/>
                </a:solidFill>
              </a:rPr>
              <a:t>мультицентр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com/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86395" y="6492875"/>
            <a:ext cx="9280170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77" y="11017"/>
            <a:ext cx="11864622" cy="17384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Профессиональная подготовка лиц с ОВЗ и инвалидов  </a:t>
            </a:r>
            <a:r>
              <a:rPr lang="ru-RU" b="1" dirty="0" smtClean="0">
                <a:solidFill>
                  <a:schemeClr val="tx1"/>
                </a:solidFill>
              </a:rPr>
              <a:t>возможна </a:t>
            </a:r>
            <a:r>
              <a:rPr lang="ru-RU" b="1" dirty="0">
                <a:solidFill>
                  <a:schemeClr val="tx1"/>
                </a:solidFill>
              </a:rPr>
              <a:t>в системе дополнительного профессионального образования и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636888" y="6413853"/>
            <a:ext cx="8940801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65" y="1846263"/>
            <a:ext cx="6747796" cy="4022725"/>
          </a:xfrm>
        </p:spPr>
      </p:pic>
    </p:spTree>
    <p:extLst>
      <p:ext uri="{BB962C8B-B14F-4D97-AF65-F5344CB8AC3E}">
        <p14:creationId xmlns:p14="http://schemas.microsoft.com/office/powerpoint/2010/main" val="34692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пециальные условия </a:t>
            </a:r>
            <a:r>
              <a:rPr lang="ru-RU" b="1" dirty="0">
                <a:solidFill>
                  <a:schemeClr val="tx1"/>
                </a:solidFill>
              </a:rPr>
              <a:t>обучения, </a:t>
            </a:r>
            <a:r>
              <a:rPr lang="ru-RU" b="1" dirty="0" smtClean="0">
                <a:solidFill>
                  <a:schemeClr val="tx1"/>
                </a:solidFill>
              </a:rPr>
              <a:t>созданные </a:t>
            </a:r>
            <a:r>
              <a:rPr lang="ru-RU" b="1" dirty="0">
                <a:solidFill>
                  <a:schemeClr val="tx1"/>
                </a:solidFill>
              </a:rPr>
              <a:t>в образовательной организации профессионального  образования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41779" y="6380304"/>
            <a:ext cx="9403644" cy="39821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58" y="1737361"/>
            <a:ext cx="5992084" cy="4491626"/>
          </a:xfrm>
        </p:spPr>
      </p:pic>
    </p:spTree>
    <p:extLst>
      <p:ext uri="{BB962C8B-B14F-4D97-AF65-F5344CB8AC3E}">
        <p14:creationId xmlns:p14="http://schemas.microsoft.com/office/powerpoint/2010/main" val="38074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154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профессий, </a:t>
            </a:r>
            <a:r>
              <a:rPr lang="ru-RU" sz="4300" b="1" dirty="0">
                <a:solidFill>
                  <a:schemeClr val="tx1"/>
                </a:solidFill>
                <a:cs typeface="Times New Roman" panose="02020603050405020304" pitchFamily="18" charset="0"/>
              </a:rPr>
              <a:t>наиболее </a:t>
            </a:r>
            <a:r>
              <a:rPr lang="ru-RU" sz="4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доступных </a:t>
            </a:r>
            <a:r>
              <a:rPr lang="ru-RU" sz="43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разным категориям инвалидов и лиц с </a:t>
            </a:r>
            <a:r>
              <a:rPr lang="ru-RU" sz="4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ОВЗ</a:t>
            </a:r>
            <a:endParaRPr lang="ru-RU" sz="43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36890" y="6459785"/>
            <a:ext cx="9008532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7099"/>
            <a:ext cx="12161520" cy="1450757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1"/>
                </a:solidFill>
              </a:rPr>
              <a:t>Учет </a:t>
            </a:r>
            <a:r>
              <a:rPr lang="ru-RU" sz="4300" b="1" dirty="0">
                <a:solidFill>
                  <a:schemeClr val="tx1"/>
                </a:solidFill>
              </a:rPr>
              <a:t>типа нарушения и уровня развития обучающегося</a:t>
            </a:r>
            <a:endParaRPr lang="ru-RU" sz="43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98294" y="6459785"/>
            <a:ext cx="8846545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53513"/>
            <a:ext cx="11155680" cy="968440"/>
          </a:xfrm>
        </p:spPr>
        <p:txBody>
          <a:bodyPr>
            <a:normAutofit/>
          </a:bodyPr>
          <a:lstStyle/>
          <a:p>
            <a:r>
              <a:rPr lang="ru-RU" sz="4300" b="1" dirty="0" smtClean="0">
                <a:solidFill>
                  <a:schemeClr val="tx1"/>
                </a:solidFill>
              </a:rPr>
              <a:t>Учебно-производственные комбинаты</a:t>
            </a:r>
            <a:endParaRPr lang="ru-RU" sz="4300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5923" y="6492875"/>
            <a:ext cx="8912646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52" y="1879102"/>
            <a:ext cx="5765124" cy="4324861"/>
          </a:xfrm>
        </p:spPr>
      </p:pic>
    </p:spTree>
    <p:extLst>
      <p:ext uri="{BB962C8B-B14F-4D97-AF65-F5344CB8AC3E}">
        <p14:creationId xmlns:p14="http://schemas.microsoft.com/office/powerpoint/2010/main" val="40418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514350"/>
            <a:ext cx="5829300" cy="5829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57" y="2269474"/>
            <a:ext cx="11721947" cy="35996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</a:rPr>
              <a:t>е </a:t>
            </a:r>
            <a:r>
              <a:rPr lang="ru-RU" sz="3600" b="1" dirty="0">
                <a:solidFill>
                  <a:schemeClr val="tx1"/>
                </a:solidFill>
              </a:rPr>
              <a:t>разработаны механизмы межведомственного взаимодействия в части  профессиональной подготовки данной категории граждан и их последующего </a:t>
            </a:r>
            <a:r>
              <a:rPr lang="ru-RU" sz="3600" b="1" dirty="0" smtClean="0">
                <a:solidFill>
                  <a:schemeClr val="tx1"/>
                </a:solidFill>
              </a:rPr>
              <a:t>трудоустройства!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07614" y="6459785"/>
            <a:ext cx="8692309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514350"/>
            <a:ext cx="5829300" cy="5829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57" y="2445745"/>
            <a:ext cx="11721947" cy="34233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Не </a:t>
            </a:r>
            <a:r>
              <a:rPr lang="ru-RU" sz="3600" b="1" dirty="0">
                <a:solidFill>
                  <a:schemeClr val="tx1"/>
                </a:solidFill>
              </a:rPr>
              <a:t>регламентирован список  профессий, соответствующих возможностям  разных категорий </a:t>
            </a:r>
            <a:r>
              <a:rPr lang="ru-RU" sz="3600" b="1" dirty="0" smtClean="0">
                <a:solidFill>
                  <a:schemeClr val="tx1"/>
                </a:solidFill>
              </a:rPr>
              <a:t>граждан!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07614" y="6459785"/>
            <a:ext cx="8692309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387" y="39497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chemeClr val="tx1"/>
                </a:solidFill>
              </a:rPr>
              <a:t>А</a:t>
            </a:r>
            <a:r>
              <a:rPr lang="ru-RU" sz="4300" b="1" dirty="0" smtClean="0">
                <a:solidFill>
                  <a:schemeClr val="tx1"/>
                </a:solidFill>
              </a:rPr>
              <a:t>нтидискриминационные </a:t>
            </a:r>
            <a:r>
              <a:rPr lang="ru-RU" sz="4300" b="1" dirty="0">
                <a:solidFill>
                  <a:schemeClr val="tx1"/>
                </a:solidFill>
              </a:rPr>
              <a:t>системы сопровождения трудоустройства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05070" y="6459785"/>
            <a:ext cx="9254169" cy="36512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инвалидов: перспективы, практики, опыт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</TotalTime>
  <Words>375</Words>
  <Application>Microsoft Office PowerPoint</Application>
  <PresentationFormat>Произвольный</PresentationFormat>
  <Paragraphs>49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Особенности и условия разработки программ профессионального образования и обучения для инвалидов и лиц с ограниченными возможностями здоровья</vt:lpstr>
      <vt:lpstr>Профессиональная подготовка лиц с ОВЗ и инвалидов  возможна в системе дополнительного профессионального образования и обучения</vt:lpstr>
      <vt:lpstr>Специальные условия обучения, созданные в образовательной организации профессионального  образования </vt:lpstr>
      <vt:lpstr>Определение профессий, наиболее доступных разным категориям инвалидов и лиц с ОВЗ</vt:lpstr>
      <vt:lpstr>Учет типа нарушения и уровня развития обучающегося</vt:lpstr>
      <vt:lpstr>Учебно-производственные комбинаты</vt:lpstr>
      <vt:lpstr>Презентация PowerPoint</vt:lpstr>
      <vt:lpstr>Презентация PowerPoint</vt:lpstr>
      <vt:lpstr>Антидискриминационные системы сопровождения трудоустройства </vt:lpstr>
      <vt:lpstr>Дифференциации учебных групп по  типу основного нарушения</vt:lpstr>
      <vt:lpstr>Профориентационная и  отборочная комиссия</vt:lpstr>
      <vt:lpstr>Информационное обеспечение комплексной профессиональной, социальной и психологической реабилитации</vt:lpstr>
      <vt:lpstr>Этапы работы</vt:lpstr>
      <vt:lpstr>Переподготовка профессиональных кадров</vt:lpstr>
      <vt:lpstr>Психолого-педагогическая поддержка выпускников</vt:lpstr>
      <vt:lpstr>Создание дифференцированной адаптивной образовательной среды</vt:lpstr>
      <vt:lpstr>Разработка методических рекомендаций по созданию специальных условий для успешной адаптации на рабочем месте </vt:lpstr>
      <vt:lpstr>Разработка оценочных средств контроля  сформированных навыков</vt:lpstr>
      <vt:lpstr>С уникальным опытом профессионального обучения инвалидов и лиц с овз можно познакомиться в Мультицентре социальной и трудовой интеграции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 условия разработки программ профессионального образования и обучения для инвалидов и лиц с ограниченными возможностями здоровья</dc:title>
  <dc:creator>Ирина Игоревна Дворецкая</dc:creator>
  <cp:lastModifiedBy>Лариса Михайловна Кобрина</cp:lastModifiedBy>
  <cp:revision>11</cp:revision>
  <dcterms:created xsi:type="dcterms:W3CDTF">2018-05-24T05:44:04Z</dcterms:created>
  <dcterms:modified xsi:type="dcterms:W3CDTF">2018-05-24T13:17:35Z</dcterms:modified>
</cp:coreProperties>
</file>